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AC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166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4.svg"/><Relationship Id="rId10" Type="http://schemas.openxmlformats.org/officeDocument/2006/relationships/hyperlink" Target="https://creativecommons.org/licenses/by/4.0/legalcode.de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image" Target="../media/image2.svg"/><Relationship Id="rId7" Type="http://schemas.openxmlformats.org/officeDocument/2006/relationships/image" Target="../media/image10.svg"/><Relationship Id="rId12" Type="http://schemas.openxmlformats.org/officeDocument/2006/relationships/hyperlink" Target="https://creativecommons.org/licenses/by/4.0/legalcode.de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11" Type="http://schemas.openxmlformats.org/officeDocument/2006/relationships/image" Target="../media/image8.png"/><Relationship Id="rId5" Type="http://schemas.openxmlformats.org/officeDocument/2006/relationships/image" Target="../media/image4.svg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4.svg"/><Relationship Id="rId10" Type="http://schemas.openxmlformats.org/officeDocument/2006/relationships/hyperlink" Target="https://creativecommons.org/licenses/by/4.0/legalcode.de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image" Target="../media/image2.svg"/><Relationship Id="rId7" Type="http://schemas.openxmlformats.org/officeDocument/2006/relationships/image" Target="../media/image10.svg"/><Relationship Id="rId12" Type="http://schemas.openxmlformats.org/officeDocument/2006/relationships/hyperlink" Target="https://creativecommons.org/licenses/by/4.0/legalcode.de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11" Type="http://schemas.openxmlformats.org/officeDocument/2006/relationships/image" Target="../media/image8.png"/><Relationship Id="rId5" Type="http://schemas.openxmlformats.org/officeDocument/2006/relationships/image" Target="../media/image4.svg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einzeil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5CA227BD-3D6C-059A-5838-06AE106B9F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708417"/>
            <a:ext cx="10691813" cy="851258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21ED14D-28F3-BBC5-A7FF-4306C2B3790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73002" y="1200074"/>
            <a:ext cx="745807" cy="90011"/>
          </a:xfrm>
          <a:prstGeom prst="rect">
            <a:avLst/>
          </a:prstGeom>
        </p:spPr>
      </p:pic>
      <p:sp>
        <p:nvSpPr>
          <p:cNvPr id="12" name="Textplatzhalter 27">
            <a:extLst>
              <a:ext uri="{FF2B5EF4-FFF2-40B4-BE49-F238E27FC236}">
                <a16:creationId xmlns:a16="http://schemas.microsoft.com/office/drawing/2014/main" id="{60922AD6-CA7E-68B0-6CB4-757D7166319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650" y="1520831"/>
            <a:ext cx="9217025" cy="1453832"/>
          </a:xfrm>
        </p:spPr>
        <p:txBody>
          <a:bodyPr lIns="0" tIns="0" rIns="0" bIns="0">
            <a:noAutofit/>
          </a:bodyPr>
          <a:lstStyle>
            <a:lvl1pPr marL="0" indent="0" algn="just">
              <a:buNone/>
              <a:defRPr sz="1500">
                <a:latin typeface="Fredoka regular" pitchFamily="2" charset="-79"/>
                <a:cs typeface="Fredoka regular" pitchFamily="2" charset="-79"/>
              </a:defRPr>
            </a:lvl1pPr>
            <a:lvl2pPr marL="377967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2pPr>
            <a:lvl3pPr marL="755934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3pPr>
            <a:lvl4pPr marL="1133901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4pPr>
            <a:lvl5pPr marL="1511869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5pPr>
          </a:lstStyle>
          <a:p>
            <a:pPr lvl="0"/>
            <a:r>
              <a:rPr lang="de-DE" dirty="0"/>
              <a:t>Inhalt</a:t>
            </a:r>
          </a:p>
        </p:txBody>
      </p:sp>
      <p:sp>
        <p:nvSpPr>
          <p:cNvPr id="13" name="Textplatzhalter 27">
            <a:extLst>
              <a:ext uri="{FF2B5EF4-FFF2-40B4-BE49-F238E27FC236}">
                <a16:creationId xmlns:a16="http://schemas.microsoft.com/office/drawing/2014/main" id="{0EB2BD2B-134E-3C23-2957-AB68BBF7CB0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 rot="16200000">
            <a:off x="8851355" y="2421622"/>
            <a:ext cx="2877502" cy="9511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">
                <a:solidFill>
                  <a:srgbClr val="9D9D9C"/>
                </a:solidFill>
                <a:latin typeface="Fredoka Light" pitchFamily="2" charset="-79"/>
                <a:cs typeface="Fredoka Light" pitchFamily="2" charset="-79"/>
              </a:defRPr>
            </a:lvl1pPr>
            <a:lvl2pPr marL="377967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2pPr>
            <a:lvl3pPr marL="755934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3pPr>
            <a:lvl4pPr marL="1133901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4pPr>
            <a:lvl5pPr marL="1511869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5pPr>
          </a:lstStyle>
          <a:p>
            <a:pPr lvl="0"/>
            <a:r>
              <a:rPr lang="de-DE" dirty="0"/>
              <a:t>Inhalt © Autor - Webseite</a:t>
            </a:r>
          </a:p>
        </p:txBody>
      </p:sp>
      <p:sp>
        <p:nvSpPr>
          <p:cNvPr id="14" name="Textplatzhalter 27">
            <a:extLst>
              <a:ext uri="{FF2B5EF4-FFF2-40B4-BE49-F238E27FC236}">
                <a16:creationId xmlns:a16="http://schemas.microsoft.com/office/drawing/2014/main" id="{0F7B64D3-60E0-7653-E369-CE4320852A5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 rot="16200000">
            <a:off x="-1037043" y="2421624"/>
            <a:ext cx="2877502" cy="9511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">
                <a:solidFill>
                  <a:srgbClr val="9D9D9C"/>
                </a:solidFill>
                <a:latin typeface="Fredoka Light" pitchFamily="2" charset="-79"/>
                <a:cs typeface="Fredoka Light" pitchFamily="2" charset="-79"/>
              </a:defRPr>
            </a:lvl1pPr>
            <a:lvl2pPr marL="377967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2pPr>
            <a:lvl3pPr marL="755934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3pPr>
            <a:lvl4pPr marL="1133901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4pPr>
            <a:lvl5pPr marL="1511869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5pPr>
          </a:lstStyle>
          <a:p>
            <a:pPr lvl="0"/>
            <a:r>
              <a:rPr lang="de-DE" dirty="0"/>
              <a:t>Inhalt © Autor - Webseite</a:t>
            </a:r>
          </a:p>
        </p:txBody>
      </p:sp>
      <p:sp>
        <p:nvSpPr>
          <p:cNvPr id="15" name="Textplatzhalter 27">
            <a:extLst>
              <a:ext uri="{FF2B5EF4-FFF2-40B4-BE49-F238E27FC236}">
                <a16:creationId xmlns:a16="http://schemas.microsoft.com/office/drawing/2014/main" id="{F3BD5F7F-F589-78FD-12A1-134392D2B7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93155" y="684213"/>
            <a:ext cx="5905500" cy="306470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2800">
                <a:latin typeface="Fredoka bold" pitchFamily="2" charset="-79"/>
                <a:cs typeface="Fredoka bold" pitchFamily="2" charset="-79"/>
              </a:defRPr>
            </a:lvl1pPr>
            <a:lvl2pPr marL="377967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2pPr>
            <a:lvl3pPr marL="755934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3pPr>
            <a:lvl4pPr marL="1133901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4pPr>
            <a:lvl5pPr marL="1511869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5pPr>
          </a:lstStyle>
          <a:p>
            <a:pPr lvl="0"/>
            <a:r>
              <a:rPr lang="de-DE" dirty="0"/>
              <a:t>Überschrift einzeilig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90216A72-B0BE-EF0D-2C78-DDC135140E6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7538" y="6960579"/>
            <a:ext cx="1419224" cy="367002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798F25D5-466A-62D0-40F5-98786DD8542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8790" y="6811883"/>
            <a:ext cx="1233970" cy="655320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7CE19A6D-DA7C-9062-DF53-ACE8D4C5539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441" y="6987090"/>
            <a:ext cx="818054" cy="293911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9D9F6BAE-EF4E-EFE8-52F6-EF4D0D361A5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809" y="6995409"/>
            <a:ext cx="786590" cy="277274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271E8F95-512B-A155-BED8-71D1745C6070}"/>
              </a:ext>
            </a:extLst>
          </p:cNvPr>
          <p:cNvSpPr txBox="1"/>
          <p:nvPr userDrawn="1"/>
        </p:nvSpPr>
        <p:spPr>
          <a:xfrm>
            <a:off x="189913" y="6857363"/>
            <a:ext cx="525685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Dieses Dokument ist unter der Lizenz CC BY 4.0 veröffentlicht </a:t>
            </a:r>
            <a:r>
              <a:rPr lang="de-DE" sz="700" b="0" i="0" u="sng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https://creativecommons.org/licenses/by/4.0/legalcode.de</a:t>
            </a:r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. Von der Lizenz ausgenommene Inhalte sind an den einzelnen Inhalten angegeben. Die </a:t>
            </a:r>
            <a:r>
              <a:rPr lang="de-DE" sz="700" b="0" i="0" kern="1200" dirty="0" err="1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Urheber:innen</a:t>
            </a:r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 sollen bei der Weiterverwendung wie folgt angegeben werden </a:t>
            </a:r>
            <a:r>
              <a:rPr lang="de-DE" sz="700" b="0" i="0" kern="1200" dirty="0" err="1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DigiSchuKuMPK</a:t>
            </a:r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–</a:t>
            </a:r>
            <a:r>
              <a:rPr lang="de-DE" sz="700" b="0" i="0" kern="1200" dirty="0" err="1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CoP</a:t>
            </a:r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 3:</a:t>
            </a:r>
            <a:endParaRPr lang="de-DE" sz="700" i="0" dirty="0">
              <a:solidFill>
                <a:srgbClr val="9D9D9C"/>
              </a:solidFill>
              <a:latin typeface="Fredoka regular" pitchFamily="2" charset="-79"/>
              <a:cs typeface="Fredoka regular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6211297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1" userDrawn="1">
          <p15:clr>
            <a:srgbClr val="FDE53C"/>
          </p15:clr>
        </p15:guide>
        <p15:guide id="2" pos="215" userDrawn="1">
          <p15:clr>
            <a:srgbClr val="A4A3A4"/>
          </p15:clr>
        </p15:guide>
        <p15:guide id="3" orient="horz" pos="635" userDrawn="1">
          <p15:clr>
            <a:srgbClr val="C35EA4"/>
          </p15:clr>
        </p15:guide>
        <p15:guide id="4" orient="horz" pos="952" userDrawn="1">
          <p15:clr>
            <a:srgbClr val="C35EA4"/>
          </p15:clr>
        </p15:guide>
        <p15:guide id="5" pos="6452" userDrawn="1">
          <p15:clr>
            <a:srgbClr val="A4A3A4"/>
          </p15:clr>
        </p15:guide>
        <p15:guide id="8" pos="6339" userDrawn="1">
          <p15:clr>
            <a:srgbClr val="5ACBF0"/>
          </p15:clr>
        </p15:guide>
        <p15:guide id="9" pos="6202" userDrawn="1">
          <p15:clr>
            <a:srgbClr val="C35EA4"/>
          </p15:clr>
        </p15:guide>
        <p15:guide id="10" pos="396" userDrawn="1">
          <p15:clr>
            <a:srgbClr val="C35EA4"/>
          </p15:clr>
        </p15:guide>
        <p15:guide id="11" pos="3368" userDrawn="1">
          <p15:clr>
            <a:srgbClr val="F26B43"/>
          </p15:clr>
        </p15:guide>
        <p15:guide id="12" orient="horz" pos="2381" userDrawn="1">
          <p15:clr>
            <a:srgbClr val="F26B43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0851-5B14-43F8-B1D1-B2BD395B69E9}" type="datetimeFigureOut">
              <a:rPr lang="de-DE" smtClean="0"/>
              <a:t>09.03.2026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C9FCB-C257-479F-9F20-0B25BAAED70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4741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0851-5B14-43F8-B1D1-B2BD395B69E9}" type="datetimeFigureOut">
              <a:rPr lang="de-DE" smtClean="0"/>
              <a:t>09.03.2026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C9FCB-C257-479F-9F20-0B25BAAED70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91368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0851-5B14-43F8-B1D1-B2BD395B69E9}" type="datetimeFigureOut">
              <a:rPr lang="de-DE" smtClean="0"/>
              <a:t>09.03.2026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C9FCB-C257-479F-9F20-0B25BAAED70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38581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0851-5B14-43F8-B1D1-B2BD395B69E9}" type="datetimeFigureOut">
              <a:rPr lang="de-DE" smtClean="0"/>
              <a:t>09.03.2026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C9FCB-C257-479F-9F20-0B25BAAED70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82838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0851-5B14-43F8-B1D1-B2BD395B69E9}" type="datetimeFigureOut">
              <a:rPr lang="de-DE" smtClean="0"/>
              <a:t>09.03.2026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C9FCB-C257-479F-9F20-0B25BAAED70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1722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einzeilig Seitenzah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5CA227BD-3D6C-059A-5838-06AE106B9F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708417"/>
            <a:ext cx="10691813" cy="851258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21ED14D-28F3-BBC5-A7FF-4306C2B3790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73002" y="1200074"/>
            <a:ext cx="745807" cy="90011"/>
          </a:xfrm>
          <a:prstGeom prst="rect">
            <a:avLst/>
          </a:prstGeom>
        </p:spPr>
      </p:pic>
      <p:sp>
        <p:nvSpPr>
          <p:cNvPr id="12" name="Textplatzhalter 27">
            <a:extLst>
              <a:ext uri="{FF2B5EF4-FFF2-40B4-BE49-F238E27FC236}">
                <a16:creationId xmlns:a16="http://schemas.microsoft.com/office/drawing/2014/main" id="{60922AD6-CA7E-68B0-6CB4-757D7166319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650" y="1520831"/>
            <a:ext cx="9217025" cy="1453832"/>
          </a:xfrm>
        </p:spPr>
        <p:txBody>
          <a:bodyPr lIns="0" tIns="0" rIns="0" bIns="0">
            <a:noAutofit/>
          </a:bodyPr>
          <a:lstStyle>
            <a:lvl1pPr marL="0" indent="0" algn="just">
              <a:buNone/>
              <a:defRPr sz="1500">
                <a:latin typeface="Fredoka regular" pitchFamily="2" charset="-79"/>
                <a:cs typeface="Fredoka regular" pitchFamily="2" charset="-79"/>
              </a:defRPr>
            </a:lvl1pPr>
            <a:lvl2pPr marL="377967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2pPr>
            <a:lvl3pPr marL="755934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3pPr>
            <a:lvl4pPr marL="1133901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4pPr>
            <a:lvl5pPr marL="1511869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5pPr>
          </a:lstStyle>
          <a:p>
            <a:pPr lvl="0"/>
            <a:r>
              <a:rPr lang="de-DE" dirty="0"/>
              <a:t>Inhalt</a:t>
            </a:r>
          </a:p>
        </p:txBody>
      </p:sp>
      <p:sp>
        <p:nvSpPr>
          <p:cNvPr id="13" name="Textplatzhalter 27">
            <a:extLst>
              <a:ext uri="{FF2B5EF4-FFF2-40B4-BE49-F238E27FC236}">
                <a16:creationId xmlns:a16="http://schemas.microsoft.com/office/drawing/2014/main" id="{0EB2BD2B-134E-3C23-2957-AB68BBF7CB0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 rot="16200000">
            <a:off x="8851355" y="2421622"/>
            <a:ext cx="2877502" cy="9511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">
                <a:solidFill>
                  <a:srgbClr val="9D9D9C"/>
                </a:solidFill>
                <a:latin typeface="Fredoka Light" pitchFamily="2" charset="-79"/>
                <a:cs typeface="Fredoka Light" pitchFamily="2" charset="-79"/>
              </a:defRPr>
            </a:lvl1pPr>
            <a:lvl2pPr marL="377967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2pPr>
            <a:lvl3pPr marL="755934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3pPr>
            <a:lvl4pPr marL="1133901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4pPr>
            <a:lvl5pPr marL="1511869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5pPr>
          </a:lstStyle>
          <a:p>
            <a:pPr lvl="0"/>
            <a:r>
              <a:rPr lang="de-DE" dirty="0"/>
              <a:t>Inhalt © Autor - Webseite</a:t>
            </a:r>
          </a:p>
        </p:txBody>
      </p:sp>
      <p:sp>
        <p:nvSpPr>
          <p:cNvPr id="14" name="Textplatzhalter 27">
            <a:extLst>
              <a:ext uri="{FF2B5EF4-FFF2-40B4-BE49-F238E27FC236}">
                <a16:creationId xmlns:a16="http://schemas.microsoft.com/office/drawing/2014/main" id="{0F7B64D3-60E0-7653-E369-CE4320852A5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 rot="16200000">
            <a:off x="-1037043" y="2421624"/>
            <a:ext cx="2877502" cy="9511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">
                <a:solidFill>
                  <a:srgbClr val="9D9D9C"/>
                </a:solidFill>
                <a:latin typeface="Fredoka Light" pitchFamily="2" charset="-79"/>
                <a:cs typeface="Fredoka Light" pitchFamily="2" charset="-79"/>
              </a:defRPr>
            </a:lvl1pPr>
            <a:lvl2pPr marL="377967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2pPr>
            <a:lvl3pPr marL="755934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3pPr>
            <a:lvl4pPr marL="1133901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4pPr>
            <a:lvl5pPr marL="1511869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5pPr>
          </a:lstStyle>
          <a:p>
            <a:pPr lvl="0"/>
            <a:r>
              <a:rPr lang="de-DE" dirty="0"/>
              <a:t>Inhalt © Autor - Webseite</a:t>
            </a:r>
          </a:p>
        </p:txBody>
      </p:sp>
      <p:sp>
        <p:nvSpPr>
          <p:cNvPr id="15" name="Textplatzhalter 27">
            <a:extLst>
              <a:ext uri="{FF2B5EF4-FFF2-40B4-BE49-F238E27FC236}">
                <a16:creationId xmlns:a16="http://schemas.microsoft.com/office/drawing/2014/main" id="{F3BD5F7F-F589-78FD-12A1-134392D2B7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93155" y="684213"/>
            <a:ext cx="5905500" cy="306470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2800">
                <a:latin typeface="Fredoka bold" pitchFamily="2" charset="-79"/>
                <a:cs typeface="Fredoka bold" pitchFamily="2" charset="-79"/>
              </a:defRPr>
            </a:lvl1pPr>
            <a:lvl2pPr marL="377967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2pPr>
            <a:lvl3pPr marL="755934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3pPr>
            <a:lvl4pPr marL="1133901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4pPr>
            <a:lvl5pPr marL="1511869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5pPr>
          </a:lstStyle>
          <a:p>
            <a:pPr lvl="0"/>
            <a:r>
              <a:rPr lang="de-DE" dirty="0"/>
              <a:t>Überschrift einzeilig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3198177-2905-1326-5BEB-661DEBDE141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45675" y="684213"/>
            <a:ext cx="730080" cy="256168"/>
          </a:xfrm>
          <a:prstGeom prst="rect">
            <a:avLst/>
          </a:prstGeom>
        </p:spPr>
      </p:pic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9CC5371-7294-194C-35A5-BB18D9BBEF4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45675" y="722100"/>
            <a:ext cx="730080" cy="173831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Fredoka regular" pitchFamily="2" charset="-79"/>
                <a:cs typeface="Fredoka regular" pitchFamily="2" charset="-79"/>
              </a:defRPr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de-DE" dirty="0"/>
              <a:t>Seite A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42CE4CA-7562-0FC6-6ECF-C8FE8282D22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7538" y="6960579"/>
            <a:ext cx="1419224" cy="367002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DBD55C13-17BF-6222-33D4-D9644AB40F3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8790" y="6811883"/>
            <a:ext cx="1233970" cy="65532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D9584ED4-FA0B-1607-388B-F3A6D84C085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441" y="6987090"/>
            <a:ext cx="818054" cy="293911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DD45D164-9218-8F10-FAC8-1B5890F3328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809" y="6995409"/>
            <a:ext cx="786590" cy="277274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D990905F-ACDD-E722-334F-AFA1BBB77142}"/>
              </a:ext>
            </a:extLst>
          </p:cNvPr>
          <p:cNvSpPr txBox="1"/>
          <p:nvPr userDrawn="1"/>
        </p:nvSpPr>
        <p:spPr>
          <a:xfrm>
            <a:off x="189913" y="6857363"/>
            <a:ext cx="525685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Dieses Dokument ist unter der Lizenz CC BY 4.0 veröffentlicht </a:t>
            </a:r>
            <a:r>
              <a:rPr lang="de-DE" sz="700" b="0" i="0" u="sng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https://creativecommons.org/licenses/by/4.0/legalcode.de</a:t>
            </a:r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. Von der Lizenz ausgenommene Inhalte sind an den einzelnen Inhalten angegeben. Die </a:t>
            </a:r>
            <a:r>
              <a:rPr lang="de-DE" sz="700" b="0" i="0" kern="1200" dirty="0" err="1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Urheber:innen</a:t>
            </a:r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 sollen bei der Weiterverwendung wie folgt angegeben werden </a:t>
            </a:r>
            <a:r>
              <a:rPr lang="de-DE" sz="700" b="0" i="0" kern="1200" dirty="0" err="1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DigiSchuKuMPK</a:t>
            </a:r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–</a:t>
            </a:r>
            <a:r>
              <a:rPr lang="de-DE" sz="700" b="0" i="0" kern="1200" dirty="0" err="1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CoP</a:t>
            </a:r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 3:</a:t>
            </a:r>
            <a:endParaRPr lang="de-DE" sz="700" i="0" dirty="0">
              <a:solidFill>
                <a:srgbClr val="9D9D9C"/>
              </a:solidFill>
              <a:latin typeface="Fredoka regular" pitchFamily="2" charset="-79"/>
              <a:cs typeface="Fredoka regular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8942058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1" userDrawn="1">
          <p15:clr>
            <a:srgbClr val="FDE53C"/>
          </p15:clr>
        </p15:guide>
        <p15:guide id="2" pos="215" userDrawn="1">
          <p15:clr>
            <a:srgbClr val="A4A3A4"/>
          </p15:clr>
        </p15:guide>
        <p15:guide id="3" orient="horz" pos="635" userDrawn="1">
          <p15:clr>
            <a:srgbClr val="C35EA4"/>
          </p15:clr>
        </p15:guide>
        <p15:guide id="4" orient="horz" pos="952" userDrawn="1">
          <p15:clr>
            <a:srgbClr val="C35EA4"/>
          </p15:clr>
        </p15:guide>
        <p15:guide id="5" pos="6452" userDrawn="1">
          <p15:clr>
            <a:srgbClr val="A4A3A4"/>
          </p15:clr>
        </p15:guide>
        <p15:guide id="8" pos="6339" userDrawn="1">
          <p15:clr>
            <a:srgbClr val="5ACBF0"/>
          </p15:clr>
        </p15:guide>
        <p15:guide id="9" pos="6202" userDrawn="1">
          <p15:clr>
            <a:srgbClr val="C35EA4"/>
          </p15:clr>
        </p15:guide>
        <p15:guide id="10" pos="396" userDrawn="1">
          <p15:clr>
            <a:srgbClr val="C35EA4"/>
          </p15:clr>
        </p15:guide>
        <p15:guide id="11" pos="3368" userDrawn="1">
          <p15:clr>
            <a:srgbClr val="F26B43"/>
          </p15:clr>
        </p15:guide>
        <p15:guide id="12" orient="horz" pos="2381" userDrawn="1">
          <p15:clr>
            <a:srgbClr val="F26B43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zweizeil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5CA227BD-3D6C-059A-5838-06AE106B9F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708417"/>
            <a:ext cx="10691813" cy="851258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21ED14D-28F3-BBC5-A7FF-4306C2B3790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73002" y="1592203"/>
            <a:ext cx="745807" cy="90011"/>
          </a:xfrm>
          <a:prstGeom prst="rect">
            <a:avLst/>
          </a:prstGeom>
        </p:spPr>
      </p:pic>
      <p:sp>
        <p:nvSpPr>
          <p:cNvPr id="12" name="Textplatzhalter 27">
            <a:extLst>
              <a:ext uri="{FF2B5EF4-FFF2-40B4-BE49-F238E27FC236}">
                <a16:creationId xmlns:a16="http://schemas.microsoft.com/office/drawing/2014/main" id="{60922AD6-CA7E-68B0-6CB4-757D7166319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650" y="1915272"/>
            <a:ext cx="9217026" cy="1453832"/>
          </a:xfrm>
        </p:spPr>
        <p:txBody>
          <a:bodyPr lIns="0" tIns="0" rIns="0" bIns="0">
            <a:noAutofit/>
          </a:bodyPr>
          <a:lstStyle>
            <a:lvl1pPr marL="0" indent="0" algn="just">
              <a:buNone/>
              <a:defRPr sz="1500">
                <a:latin typeface="Fredoka regular" pitchFamily="2" charset="-79"/>
                <a:cs typeface="Fredoka regular" pitchFamily="2" charset="-79"/>
              </a:defRPr>
            </a:lvl1pPr>
            <a:lvl2pPr marL="377967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2pPr>
            <a:lvl3pPr marL="755934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3pPr>
            <a:lvl4pPr marL="1133901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4pPr>
            <a:lvl5pPr marL="1511869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5pPr>
          </a:lstStyle>
          <a:p>
            <a:pPr lvl="0"/>
            <a:r>
              <a:rPr lang="de-DE" dirty="0"/>
              <a:t>Inhalt</a:t>
            </a:r>
          </a:p>
        </p:txBody>
      </p:sp>
      <p:sp>
        <p:nvSpPr>
          <p:cNvPr id="13" name="Textplatzhalter 27">
            <a:extLst>
              <a:ext uri="{FF2B5EF4-FFF2-40B4-BE49-F238E27FC236}">
                <a16:creationId xmlns:a16="http://schemas.microsoft.com/office/drawing/2014/main" id="{0EB2BD2B-134E-3C23-2957-AB68BBF7CB0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 rot="16200000">
            <a:off x="8851353" y="2421622"/>
            <a:ext cx="2877502" cy="9511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">
                <a:solidFill>
                  <a:srgbClr val="9D9D9C"/>
                </a:solidFill>
                <a:latin typeface="Fredoka Light" pitchFamily="2" charset="-79"/>
                <a:cs typeface="Fredoka Light" pitchFamily="2" charset="-79"/>
              </a:defRPr>
            </a:lvl1pPr>
            <a:lvl2pPr marL="377967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2pPr>
            <a:lvl3pPr marL="755934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3pPr>
            <a:lvl4pPr marL="1133901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4pPr>
            <a:lvl5pPr marL="1511869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5pPr>
          </a:lstStyle>
          <a:p>
            <a:pPr lvl="0"/>
            <a:r>
              <a:rPr lang="de-DE" dirty="0"/>
              <a:t>Inhalt © Autor - Webseite</a:t>
            </a:r>
          </a:p>
        </p:txBody>
      </p:sp>
      <p:sp>
        <p:nvSpPr>
          <p:cNvPr id="14" name="Textplatzhalter 27">
            <a:extLst>
              <a:ext uri="{FF2B5EF4-FFF2-40B4-BE49-F238E27FC236}">
                <a16:creationId xmlns:a16="http://schemas.microsoft.com/office/drawing/2014/main" id="{0F7B64D3-60E0-7653-E369-CE4320852A5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 rot="16200000">
            <a:off x="-1037044" y="2421624"/>
            <a:ext cx="2877502" cy="9511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">
                <a:solidFill>
                  <a:srgbClr val="9D9D9C"/>
                </a:solidFill>
                <a:latin typeface="Fredoka Light" pitchFamily="2" charset="-79"/>
                <a:cs typeface="Fredoka Light" pitchFamily="2" charset="-79"/>
              </a:defRPr>
            </a:lvl1pPr>
            <a:lvl2pPr marL="377967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2pPr>
            <a:lvl3pPr marL="755934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3pPr>
            <a:lvl4pPr marL="1133901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4pPr>
            <a:lvl5pPr marL="1511869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5pPr>
          </a:lstStyle>
          <a:p>
            <a:pPr lvl="0"/>
            <a:r>
              <a:rPr lang="de-DE" dirty="0"/>
              <a:t>Inhalt © Autor - Webseite</a:t>
            </a:r>
          </a:p>
        </p:txBody>
      </p:sp>
      <p:sp>
        <p:nvSpPr>
          <p:cNvPr id="15" name="Textplatzhalter 27">
            <a:extLst>
              <a:ext uri="{FF2B5EF4-FFF2-40B4-BE49-F238E27FC236}">
                <a16:creationId xmlns:a16="http://schemas.microsoft.com/office/drawing/2014/main" id="{F3BD5F7F-F589-78FD-12A1-134392D2B7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93155" y="682625"/>
            <a:ext cx="5905500" cy="691548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2800">
                <a:latin typeface="Fredoka bold" pitchFamily="2" charset="-79"/>
                <a:cs typeface="Fredoka bold" pitchFamily="2" charset="-79"/>
              </a:defRPr>
            </a:lvl1pPr>
            <a:lvl2pPr marL="377967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2pPr>
            <a:lvl3pPr marL="755934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3pPr>
            <a:lvl4pPr marL="1133901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4pPr>
            <a:lvl5pPr marL="1511869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5pPr>
          </a:lstStyle>
          <a:p>
            <a:pPr lvl="0"/>
            <a:r>
              <a:rPr lang="de-DE" dirty="0"/>
              <a:t>Überschrift                              zweizeilig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B7D82F9-EEC3-B057-B041-95F312470E5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7538" y="6960579"/>
            <a:ext cx="1419224" cy="367002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A8F1239D-F08C-69AC-A1B9-3CDA473B7FC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8790" y="6811883"/>
            <a:ext cx="1233970" cy="65532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79DE5B75-79B8-BDBE-4E59-067FAAC5FC7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441" y="6987090"/>
            <a:ext cx="818054" cy="293911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2B14B331-BD57-6F90-8E1B-B4E0E98152B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809" y="6995409"/>
            <a:ext cx="786590" cy="277274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9E20908E-E6CF-644B-9169-B6D113C5DD93}"/>
              </a:ext>
            </a:extLst>
          </p:cNvPr>
          <p:cNvSpPr txBox="1"/>
          <p:nvPr userDrawn="1"/>
        </p:nvSpPr>
        <p:spPr>
          <a:xfrm>
            <a:off x="189913" y="6857363"/>
            <a:ext cx="525685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Dieses Dokument ist unter der Lizenz CC BY 4.0 veröffentlicht </a:t>
            </a:r>
            <a:r>
              <a:rPr lang="de-DE" sz="700" b="0" i="0" u="sng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https://creativecommons.org/licenses/by/4.0/legalcode.de</a:t>
            </a:r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. Von der Lizenz ausgenommene Inhalte sind an den einzelnen Inhalten angegeben. Die </a:t>
            </a:r>
            <a:r>
              <a:rPr lang="de-DE" sz="700" b="0" i="0" kern="1200" dirty="0" err="1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Urheber:innen</a:t>
            </a:r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 sollen bei der Weiterverwendung wie folgt angegeben werden </a:t>
            </a:r>
            <a:r>
              <a:rPr lang="de-DE" sz="700" b="0" i="0" kern="1200" dirty="0" err="1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DigiSchuKuMPK</a:t>
            </a:r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–</a:t>
            </a:r>
            <a:r>
              <a:rPr lang="de-DE" sz="700" b="0" i="0" kern="1200" dirty="0" err="1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CoP</a:t>
            </a:r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 3:</a:t>
            </a:r>
            <a:endParaRPr lang="de-DE" sz="700" i="0" dirty="0">
              <a:solidFill>
                <a:srgbClr val="9D9D9C"/>
              </a:solidFill>
              <a:latin typeface="Fredoka regular" pitchFamily="2" charset="-79"/>
              <a:cs typeface="Fredoka regular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080195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1" userDrawn="1">
          <p15:clr>
            <a:srgbClr val="FDE53C"/>
          </p15:clr>
        </p15:guide>
        <p15:guide id="2" pos="215" userDrawn="1">
          <p15:clr>
            <a:srgbClr val="A4A3A4"/>
          </p15:clr>
        </p15:guide>
        <p15:guide id="3" orient="horz" pos="861" userDrawn="1">
          <p15:clr>
            <a:srgbClr val="C35EA4"/>
          </p15:clr>
        </p15:guide>
        <p15:guide id="4" orient="horz" pos="1202" userDrawn="1">
          <p15:clr>
            <a:srgbClr val="C35EA4"/>
          </p15:clr>
        </p15:guide>
        <p15:guide id="5" pos="6452" userDrawn="1">
          <p15:clr>
            <a:srgbClr val="A4A3A4"/>
          </p15:clr>
        </p15:guide>
        <p15:guide id="6" pos="6339" userDrawn="1">
          <p15:clr>
            <a:srgbClr val="5ACBF0"/>
          </p15:clr>
        </p15:guide>
        <p15:guide id="7" pos="396" userDrawn="1">
          <p15:clr>
            <a:srgbClr val="C35EA4"/>
          </p15:clr>
        </p15:guide>
        <p15:guide id="8" pos="6202" userDrawn="1">
          <p15:clr>
            <a:srgbClr val="C35EA4"/>
          </p15:clr>
        </p15:guide>
        <p15:guide id="9" pos="3367" userDrawn="1">
          <p15:clr>
            <a:srgbClr val="F26B43"/>
          </p15:clr>
        </p15:guide>
        <p15:guide id="10" orient="horz" pos="2381" userDrawn="1">
          <p15:clr>
            <a:srgbClr val="F26B43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zweizeilig Seitenzah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5CA227BD-3D6C-059A-5838-06AE106B9F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708417"/>
            <a:ext cx="10691813" cy="851258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21ED14D-28F3-BBC5-A7FF-4306C2B3790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73002" y="1592203"/>
            <a:ext cx="745807" cy="90011"/>
          </a:xfrm>
          <a:prstGeom prst="rect">
            <a:avLst/>
          </a:prstGeom>
        </p:spPr>
      </p:pic>
      <p:sp>
        <p:nvSpPr>
          <p:cNvPr id="12" name="Textplatzhalter 27">
            <a:extLst>
              <a:ext uri="{FF2B5EF4-FFF2-40B4-BE49-F238E27FC236}">
                <a16:creationId xmlns:a16="http://schemas.microsoft.com/office/drawing/2014/main" id="{60922AD6-CA7E-68B0-6CB4-757D7166319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650" y="1915272"/>
            <a:ext cx="9217026" cy="1453832"/>
          </a:xfrm>
        </p:spPr>
        <p:txBody>
          <a:bodyPr lIns="0" tIns="0" rIns="0" bIns="0">
            <a:noAutofit/>
          </a:bodyPr>
          <a:lstStyle>
            <a:lvl1pPr marL="0" indent="0" algn="just">
              <a:buNone/>
              <a:defRPr sz="1500">
                <a:latin typeface="Fredoka regular" pitchFamily="2" charset="-79"/>
                <a:cs typeface="Fredoka regular" pitchFamily="2" charset="-79"/>
              </a:defRPr>
            </a:lvl1pPr>
            <a:lvl2pPr marL="377967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2pPr>
            <a:lvl3pPr marL="755934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3pPr>
            <a:lvl4pPr marL="1133901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4pPr>
            <a:lvl5pPr marL="1511869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5pPr>
          </a:lstStyle>
          <a:p>
            <a:pPr lvl="0"/>
            <a:r>
              <a:rPr lang="de-DE" dirty="0"/>
              <a:t>Inhalt</a:t>
            </a:r>
          </a:p>
        </p:txBody>
      </p:sp>
      <p:sp>
        <p:nvSpPr>
          <p:cNvPr id="13" name="Textplatzhalter 27">
            <a:extLst>
              <a:ext uri="{FF2B5EF4-FFF2-40B4-BE49-F238E27FC236}">
                <a16:creationId xmlns:a16="http://schemas.microsoft.com/office/drawing/2014/main" id="{0EB2BD2B-134E-3C23-2957-AB68BBF7CB0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 rot="16200000">
            <a:off x="8851353" y="2421622"/>
            <a:ext cx="2877502" cy="9511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">
                <a:solidFill>
                  <a:srgbClr val="9D9D9C"/>
                </a:solidFill>
                <a:latin typeface="Fredoka Light" pitchFamily="2" charset="-79"/>
                <a:cs typeface="Fredoka Light" pitchFamily="2" charset="-79"/>
              </a:defRPr>
            </a:lvl1pPr>
            <a:lvl2pPr marL="377967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2pPr>
            <a:lvl3pPr marL="755934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3pPr>
            <a:lvl4pPr marL="1133901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4pPr>
            <a:lvl5pPr marL="1511869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5pPr>
          </a:lstStyle>
          <a:p>
            <a:pPr lvl="0"/>
            <a:r>
              <a:rPr lang="de-DE" dirty="0"/>
              <a:t>Inhalt © Autor - Webseite</a:t>
            </a:r>
          </a:p>
        </p:txBody>
      </p:sp>
      <p:sp>
        <p:nvSpPr>
          <p:cNvPr id="14" name="Textplatzhalter 27">
            <a:extLst>
              <a:ext uri="{FF2B5EF4-FFF2-40B4-BE49-F238E27FC236}">
                <a16:creationId xmlns:a16="http://schemas.microsoft.com/office/drawing/2014/main" id="{0F7B64D3-60E0-7653-E369-CE4320852A5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 rot="16200000">
            <a:off x="-1037044" y="2421624"/>
            <a:ext cx="2877502" cy="9511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">
                <a:solidFill>
                  <a:srgbClr val="9D9D9C"/>
                </a:solidFill>
                <a:latin typeface="Fredoka Light" pitchFamily="2" charset="-79"/>
                <a:cs typeface="Fredoka Light" pitchFamily="2" charset="-79"/>
              </a:defRPr>
            </a:lvl1pPr>
            <a:lvl2pPr marL="377967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2pPr>
            <a:lvl3pPr marL="755934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3pPr>
            <a:lvl4pPr marL="1133901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4pPr>
            <a:lvl5pPr marL="1511869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5pPr>
          </a:lstStyle>
          <a:p>
            <a:pPr lvl="0"/>
            <a:r>
              <a:rPr lang="de-DE" dirty="0"/>
              <a:t>Inhalt © Autor - Webseite</a:t>
            </a:r>
          </a:p>
        </p:txBody>
      </p:sp>
      <p:sp>
        <p:nvSpPr>
          <p:cNvPr id="15" name="Textplatzhalter 27">
            <a:extLst>
              <a:ext uri="{FF2B5EF4-FFF2-40B4-BE49-F238E27FC236}">
                <a16:creationId xmlns:a16="http://schemas.microsoft.com/office/drawing/2014/main" id="{F3BD5F7F-F589-78FD-12A1-134392D2B7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93155" y="682625"/>
            <a:ext cx="5905500" cy="691548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2800">
                <a:latin typeface="Fredoka bold" pitchFamily="2" charset="-79"/>
                <a:cs typeface="Fredoka bold" pitchFamily="2" charset="-79"/>
              </a:defRPr>
            </a:lvl1pPr>
            <a:lvl2pPr marL="377967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2pPr>
            <a:lvl3pPr marL="755934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3pPr>
            <a:lvl4pPr marL="1133901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4pPr>
            <a:lvl5pPr marL="1511869" indent="0">
              <a:buNone/>
              <a:defRPr sz="2800">
                <a:latin typeface="Fredoka regular" pitchFamily="2" charset="-79"/>
                <a:cs typeface="Fredoka regular" pitchFamily="2" charset="-79"/>
              </a:defRPr>
            </a:lvl5pPr>
          </a:lstStyle>
          <a:p>
            <a:pPr lvl="0"/>
            <a:r>
              <a:rPr lang="de-DE" dirty="0"/>
              <a:t>Überschrift                              zweizeilig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06628670-B050-6E83-BAD0-DED9428EE45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45675" y="684213"/>
            <a:ext cx="730080" cy="256168"/>
          </a:xfrm>
          <a:prstGeom prst="rect">
            <a:avLst/>
          </a:prstGeom>
        </p:spPr>
      </p:pic>
      <p:sp>
        <p:nvSpPr>
          <p:cNvPr id="3" name="Textplatzhalter 4">
            <a:extLst>
              <a:ext uri="{FF2B5EF4-FFF2-40B4-BE49-F238E27FC236}">
                <a16:creationId xmlns:a16="http://schemas.microsoft.com/office/drawing/2014/main" id="{E822F5A2-8CBB-542A-31F7-2DBADB6B9D9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45675" y="722100"/>
            <a:ext cx="730080" cy="173831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Fredoka regular" pitchFamily="2" charset="-79"/>
                <a:cs typeface="Fredoka regular" pitchFamily="2" charset="-79"/>
              </a:defRPr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de-DE" dirty="0"/>
              <a:t>Seite A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812615E-2375-A7A7-93C6-1312EC1821C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7538" y="6960579"/>
            <a:ext cx="1419224" cy="367002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8032C2ED-654D-5BED-8EB3-5FFFEBE4D6B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8790" y="6811883"/>
            <a:ext cx="1233970" cy="65532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2CBE4FFB-656A-F823-46B2-41B8AAB0FD12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441" y="6987090"/>
            <a:ext cx="818054" cy="293911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5AC822AF-35A3-F30F-D36D-B9ABF0BE613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809" y="6995409"/>
            <a:ext cx="786590" cy="277274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C0961829-EE6F-FB04-11D8-C95D8CF80DCA}"/>
              </a:ext>
            </a:extLst>
          </p:cNvPr>
          <p:cNvSpPr txBox="1"/>
          <p:nvPr userDrawn="1"/>
        </p:nvSpPr>
        <p:spPr>
          <a:xfrm>
            <a:off x="189913" y="6857363"/>
            <a:ext cx="525685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Dieses Dokument ist unter der Lizenz CC BY 4.0 veröffentlicht </a:t>
            </a:r>
            <a:r>
              <a:rPr lang="de-DE" sz="700" b="0" i="0" u="sng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https://creativecommons.org/licenses/by/4.0/legalcode.de</a:t>
            </a:r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. Von der Lizenz ausgenommene Inhalte sind an den einzelnen Inhalten angegeben. Die </a:t>
            </a:r>
            <a:r>
              <a:rPr lang="de-DE" sz="700" b="0" i="0" kern="1200" dirty="0" err="1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Urheber:innen</a:t>
            </a:r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 sollen bei der Weiterverwendung wie folgt angegeben werden </a:t>
            </a:r>
            <a:r>
              <a:rPr lang="de-DE" sz="700" b="0" i="0" kern="1200" dirty="0" err="1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DigiSchuKuMPK</a:t>
            </a:r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–</a:t>
            </a:r>
            <a:r>
              <a:rPr lang="de-DE" sz="700" b="0" i="0" kern="1200" dirty="0" err="1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CoP</a:t>
            </a:r>
            <a:r>
              <a:rPr lang="de-DE" sz="700" b="0" i="0" kern="1200" dirty="0">
                <a:solidFill>
                  <a:srgbClr val="9D9D9C"/>
                </a:solidFill>
                <a:effectLst/>
                <a:latin typeface="Fredoka regular" pitchFamily="2" charset="-79"/>
                <a:ea typeface="+mn-ea"/>
                <a:cs typeface="Fredoka regular" pitchFamily="2" charset="-79"/>
              </a:rPr>
              <a:t> 3:</a:t>
            </a:r>
            <a:endParaRPr lang="de-DE" sz="700" i="0" dirty="0">
              <a:solidFill>
                <a:srgbClr val="9D9D9C"/>
              </a:solidFill>
              <a:latin typeface="Fredoka regular" pitchFamily="2" charset="-79"/>
              <a:cs typeface="Fredoka regular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501481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1" userDrawn="1">
          <p15:clr>
            <a:srgbClr val="FDE53C"/>
          </p15:clr>
        </p15:guide>
        <p15:guide id="2" pos="215" userDrawn="1">
          <p15:clr>
            <a:srgbClr val="A4A3A4"/>
          </p15:clr>
        </p15:guide>
        <p15:guide id="3" orient="horz" pos="861" userDrawn="1">
          <p15:clr>
            <a:srgbClr val="C35EA4"/>
          </p15:clr>
        </p15:guide>
        <p15:guide id="4" orient="horz" pos="1202" userDrawn="1">
          <p15:clr>
            <a:srgbClr val="C35EA4"/>
          </p15:clr>
        </p15:guide>
        <p15:guide id="5" pos="6452" userDrawn="1">
          <p15:clr>
            <a:srgbClr val="A4A3A4"/>
          </p15:clr>
        </p15:guide>
        <p15:guide id="6" pos="6339" userDrawn="1">
          <p15:clr>
            <a:srgbClr val="5ACBF0"/>
          </p15:clr>
        </p15:guide>
        <p15:guide id="7" pos="396" userDrawn="1">
          <p15:clr>
            <a:srgbClr val="C35EA4"/>
          </p15:clr>
        </p15:guide>
        <p15:guide id="8" pos="6202" userDrawn="1">
          <p15:clr>
            <a:srgbClr val="C35EA4"/>
          </p15:clr>
        </p15:guide>
        <p15:guide id="9" pos="3367" userDrawn="1">
          <p15:clr>
            <a:srgbClr val="F26B43"/>
          </p15:clr>
        </p15:guide>
        <p15:guide id="10" orient="horz" pos="2381" userDrawn="1">
          <p15:clr>
            <a:srgbClr val="F26B43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0851-5B14-43F8-B1D1-B2BD395B69E9}" type="datetimeFigureOut">
              <a:rPr lang="de-DE" smtClean="0"/>
              <a:t>09.03.2026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C9FCB-C257-479F-9F20-0B25BAAED70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95737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  <p15:guide id="2" pos="3367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0851-5B14-43F8-B1D1-B2BD395B69E9}" type="datetimeFigureOut">
              <a:rPr lang="de-DE" smtClean="0"/>
              <a:t>09.03.2026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C9FCB-C257-479F-9F20-0B25BAAED70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2856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0851-5B14-43F8-B1D1-B2BD395B69E9}" type="datetimeFigureOut">
              <a:rPr lang="de-DE" smtClean="0"/>
              <a:t>09.03.2026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C9FCB-C257-479F-9F20-0B25BAAED70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1816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0851-5B14-43F8-B1D1-B2BD395B69E9}" type="datetimeFigureOut">
              <a:rPr lang="de-DE" smtClean="0"/>
              <a:t>09.03.2026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C9FCB-C257-479F-9F20-0B25BAAED70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657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0851-5B14-43F8-B1D1-B2BD395B69E9}" type="datetimeFigureOut">
              <a:rPr lang="de-DE" smtClean="0"/>
              <a:t>09.03.2026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C9FCB-C257-479F-9F20-0B25BAAED70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8477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0C0851-5B14-43F8-B1D1-B2BD395B69E9}" type="datetimeFigureOut">
              <a:rPr lang="de-DE" smtClean="0"/>
              <a:t>09.03.2026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EC9FCB-C257-479F-9F20-0B25BAAED70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2184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5" r:id="rId2"/>
    <p:sldLayoutId id="2147483684" r:id="rId3"/>
    <p:sldLayoutId id="2147483686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0ABE3E98-A146-F82E-6693-165DCACC7D47}"/>
              </a:ext>
            </a:extLst>
          </p:cNvPr>
          <p:cNvSpPr txBox="1"/>
          <p:nvPr/>
        </p:nvSpPr>
        <p:spPr>
          <a:xfrm>
            <a:off x="191770" y="7183996"/>
            <a:ext cx="530986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de-DE" sz="700" dirty="0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Nicol Sperling, Jana </a:t>
            </a:r>
            <a:r>
              <a:rPr lang="de-DE" sz="700" dirty="0" err="1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Schlöpker</a:t>
            </a:r>
            <a:r>
              <a:rPr lang="de-DE" sz="700" dirty="0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, Prof. Dr. Sonja Nonte, Dr. Barbara Zschiesche, Tina von </a:t>
            </a:r>
            <a:r>
              <a:rPr lang="de-DE" sz="700" dirty="0" err="1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Dapper-Saalfels</a:t>
            </a:r>
            <a:r>
              <a:rPr lang="de-DE" sz="700" dirty="0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, Prof. Dr. Julia Gerick</a:t>
            </a:r>
          </a:p>
        </p:txBody>
      </p:sp>
      <p:sp>
        <p:nvSpPr>
          <p:cNvPr id="2" name="Textplatzhalter 5">
            <a:extLst>
              <a:ext uri="{FF2B5EF4-FFF2-40B4-BE49-F238E27FC236}">
                <a16:creationId xmlns:a16="http://schemas.microsoft.com/office/drawing/2014/main" id="{D44AE01A-9D48-54BB-328C-6EA55E734087}"/>
              </a:ext>
            </a:extLst>
          </p:cNvPr>
          <p:cNvSpPr txBox="1">
            <a:spLocks/>
          </p:cNvSpPr>
          <p:nvPr/>
        </p:nvSpPr>
        <p:spPr>
          <a:xfrm>
            <a:off x="2393155" y="684213"/>
            <a:ext cx="5905500" cy="30647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Fredoka bold" pitchFamily="2" charset="-79"/>
                <a:ea typeface="+mn-ea"/>
                <a:cs typeface="Fredoka bold" pitchFamily="2" charset="-79"/>
              </a:defRPr>
            </a:lvl1pPr>
            <a:lvl2pPr marL="377967" indent="0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Fredoka regular" pitchFamily="2" charset="-79"/>
                <a:ea typeface="+mn-ea"/>
                <a:cs typeface="Fredoka regular" pitchFamily="2" charset="-79"/>
              </a:defRPr>
            </a:lvl2pPr>
            <a:lvl3pPr marL="755934" indent="0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Fredoka regular" pitchFamily="2" charset="-79"/>
                <a:ea typeface="+mn-ea"/>
                <a:cs typeface="Fredoka regular" pitchFamily="2" charset="-79"/>
              </a:defRPr>
            </a:lvl3pPr>
            <a:lvl4pPr marL="1133901" indent="0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Fredoka regular" pitchFamily="2" charset="-79"/>
                <a:ea typeface="+mn-ea"/>
                <a:cs typeface="Fredoka regular" pitchFamily="2" charset="-79"/>
              </a:defRPr>
            </a:lvl4pPr>
            <a:lvl5pPr marL="1511869" indent="0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Fredoka regular" pitchFamily="2" charset="-79"/>
                <a:ea typeface="+mn-ea"/>
                <a:cs typeface="Fredoka regular" pitchFamily="2" charset="-79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>
                <a:latin typeface="Fredoka" pitchFamily="2" charset="-79"/>
                <a:cs typeface="Fredoka" pitchFamily="2" charset="-79"/>
              </a:rPr>
              <a:t>Ziel- &amp; Maßnahmenplan - Beispiel</a:t>
            </a: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4E3A6384-0828-993A-0D99-149665A939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3191681"/>
              </p:ext>
            </p:extLst>
          </p:nvPr>
        </p:nvGraphicFramePr>
        <p:xfrm>
          <a:off x="116923" y="1400055"/>
          <a:ext cx="10512002" cy="507882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4295">
                  <a:extLst>
                    <a:ext uri="{9D8B030D-6E8A-4147-A177-3AD203B41FA5}">
                      <a16:colId xmlns:a16="http://schemas.microsoft.com/office/drawing/2014/main" val="1202077016"/>
                    </a:ext>
                  </a:extLst>
                </a:gridCol>
                <a:gridCol w="910062">
                  <a:extLst>
                    <a:ext uri="{9D8B030D-6E8A-4147-A177-3AD203B41FA5}">
                      <a16:colId xmlns:a16="http://schemas.microsoft.com/office/drawing/2014/main" val="4001808009"/>
                    </a:ext>
                  </a:extLst>
                </a:gridCol>
                <a:gridCol w="850962">
                  <a:extLst>
                    <a:ext uri="{9D8B030D-6E8A-4147-A177-3AD203B41FA5}">
                      <a16:colId xmlns:a16="http://schemas.microsoft.com/office/drawing/2014/main" val="2922463855"/>
                    </a:ext>
                  </a:extLst>
                </a:gridCol>
                <a:gridCol w="809058">
                  <a:extLst>
                    <a:ext uri="{9D8B030D-6E8A-4147-A177-3AD203B41FA5}">
                      <a16:colId xmlns:a16="http://schemas.microsoft.com/office/drawing/2014/main" val="3114944170"/>
                    </a:ext>
                  </a:extLst>
                </a:gridCol>
                <a:gridCol w="602121">
                  <a:extLst>
                    <a:ext uri="{9D8B030D-6E8A-4147-A177-3AD203B41FA5}">
                      <a16:colId xmlns:a16="http://schemas.microsoft.com/office/drawing/2014/main" val="1724741471"/>
                    </a:ext>
                  </a:extLst>
                </a:gridCol>
                <a:gridCol w="1040064">
                  <a:extLst>
                    <a:ext uri="{9D8B030D-6E8A-4147-A177-3AD203B41FA5}">
                      <a16:colId xmlns:a16="http://schemas.microsoft.com/office/drawing/2014/main" val="400118896"/>
                    </a:ext>
                  </a:extLst>
                </a:gridCol>
                <a:gridCol w="1174940">
                  <a:extLst>
                    <a:ext uri="{9D8B030D-6E8A-4147-A177-3AD203B41FA5}">
                      <a16:colId xmlns:a16="http://schemas.microsoft.com/office/drawing/2014/main" val="1045934714"/>
                    </a:ext>
                  </a:extLst>
                </a:gridCol>
                <a:gridCol w="846129">
                  <a:extLst>
                    <a:ext uri="{9D8B030D-6E8A-4147-A177-3AD203B41FA5}">
                      <a16:colId xmlns:a16="http://schemas.microsoft.com/office/drawing/2014/main" val="1749135222"/>
                    </a:ext>
                  </a:extLst>
                </a:gridCol>
                <a:gridCol w="988167">
                  <a:extLst>
                    <a:ext uri="{9D8B030D-6E8A-4147-A177-3AD203B41FA5}">
                      <a16:colId xmlns:a16="http://schemas.microsoft.com/office/drawing/2014/main" val="1203931494"/>
                    </a:ext>
                  </a:extLst>
                </a:gridCol>
                <a:gridCol w="153290">
                  <a:extLst>
                    <a:ext uri="{9D8B030D-6E8A-4147-A177-3AD203B41FA5}">
                      <a16:colId xmlns:a16="http://schemas.microsoft.com/office/drawing/2014/main" val="2774263883"/>
                    </a:ext>
                  </a:extLst>
                </a:gridCol>
                <a:gridCol w="1090059">
                  <a:extLst>
                    <a:ext uri="{9D8B030D-6E8A-4147-A177-3AD203B41FA5}">
                      <a16:colId xmlns:a16="http://schemas.microsoft.com/office/drawing/2014/main" val="4161291792"/>
                    </a:ext>
                  </a:extLst>
                </a:gridCol>
                <a:gridCol w="1192855">
                  <a:extLst>
                    <a:ext uri="{9D8B030D-6E8A-4147-A177-3AD203B41FA5}">
                      <a16:colId xmlns:a16="http://schemas.microsoft.com/office/drawing/2014/main" val="3438364564"/>
                    </a:ext>
                  </a:extLst>
                </a:gridCol>
              </a:tblGrid>
              <a:tr h="343949">
                <a:tc gridSpan="4">
                  <a:txBody>
                    <a:bodyPr/>
                    <a:lstStyle/>
                    <a:p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Verantwortliches Team: </a:t>
                      </a:r>
                      <a:r>
                        <a:rPr lang="de-DE" sz="1100" b="0" dirty="0">
                          <a:latin typeface="Fredoka" pitchFamily="2" charset="-79"/>
                          <a:cs typeface="Fredoka" pitchFamily="2" charset="-79"/>
                        </a:rPr>
                        <a:t>1/2</a:t>
                      </a:r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1500" b="1" dirty="0">
                        <a:latin typeface="Fredoka regular" pitchFamily="2" charset="-79"/>
                        <a:cs typeface="Fredoka regular" pitchFamily="2" charset="-79"/>
                      </a:endParaRPr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Hauptverantwortliche: </a:t>
                      </a:r>
                      <a:r>
                        <a:rPr lang="de-DE" sz="1100" b="0" dirty="0">
                          <a:latin typeface="Fredoka" pitchFamily="2" charset="-79"/>
                          <a:cs typeface="Fredoka" pitchFamily="2" charset="-79"/>
                        </a:rPr>
                        <a:t>Judith &amp; Klaus</a:t>
                      </a:r>
                      <a:endParaRPr lang="de-DE" sz="16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b="1" dirty="0">
                        <a:latin typeface="Fredoka regular"/>
                        <a:cs typeface="Fredoka regular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Zeitraum: </a:t>
                      </a:r>
                      <a:r>
                        <a:rPr lang="de-DE" sz="1100" b="0" dirty="0">
                          <a:latin typeface="Fredoka" pitchFamily="2" charset="-79"/>
                          <a:cs typeface="Fredoka" pitchFamily="2" charset="-79"/>
                        </a:rPr>
                        <a:t>2025-2027</a:t>
                      </a:r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5931238"/>
                  </a:ext>
                </a:extLst>
              </a:tr>
              <a:tr h="343949">
                <a:tc gridSpan="12">
                  <a:txBody>
                    <a:bodyPr/>
                    <a:lstStyle/>
                    <a:p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Thema: </a:t>
                      </a:r>
                      <a:r>
                        <a:rPr lang="de-DE" sz="1100" b="0" dirty="0">
                          <a:latin typeface="Fredoka" pitchFamily="2" charset="-79"/>
                          <a:cs typeface="Fredoka" pitchFamily="2" charset="-79"/>
                        </a:rPr>
                        <a:t>Lesekompetenz</a:t>
                      </a:r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7286144"/>
                  </a:ext>
                </a:extLst>
              </a:tr>
              <a:tr h="1169425">
                <a:tc gridSpan="8">
                  <a:txBody>
                    <a:bodyPr/>
                    <a:lstStyle/>
                    <a:p>
                      <a:r>
                        <a:rPr lang="de-DE" sz="1200" b="1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Sammlung themenspezifischer Beobachtungen/Erfahrungen:</a:t>
                      </a:r>
                    </a:p>
                    <a:p>
                      <a:r>
                        <a:rPr lang="de-DE" sz="1100" b="0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Große Unterschiede zwischen einzelnen Kindern</a:t>
                      </a:r>
                      <a:r>
                        <a:rPr lang="de-DE" sz="1100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 in der Klasse </a:t>
                      </a:r>
                      <a:r>
                        <a:rPr lang="de-DE" sz="1100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de-DE" sz="1100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 Einige lesen schon sicher, andere sehr unsicher.</a:t>
                      </a:r>
                    </a:p>
                    <a:p>
                      <a:r>
                        <a:rPr lang="de-DE" sz="1100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Nur wenige Kinder </a:t>
                      </a:r>
                      <a:r>
                        <a:rPr lang="de-DE" sz="1100" b="0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lesen freiwillig </a:t>
                      </a:r>
                      <a:r>
                        <a:rPr lang="de-DE" sz="1100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in der Freizeit oder bringen eigene Bücher mit.</a:t>
                      </a:r>
                    </a:p>
                    <a:p>
                      <a:r>
                        <a:rPr lang="de-DE" sz="1100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In Antolin sind </a:t>
                      </a:r>
                      <a:r>
                        <a:rPr lang="de-DE" sz="1100" b="0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kaum Punkte gesammelt </a:t>
                      </a:r>
                      <a:r>
                        <a:rPr lang="de-DE" sz="1100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worden.</a:t>
                      </a:r>
                      <a:endParaRPr lang="de-DE" sz="1100" b="1" dirty="0">
                        <a:solidFill>
                          <a:schemeClr val="tx1"/>
                        </a:solidFill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1400" b="1" dirty="0">
                        <a:solidFill>
                          <a:schemeClr val="tx1"/>
                        </a:solidFill>
                        <a:latin typeface="Fredoka regular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  <a:sym typeface="Wingdings" panose="05000000000000000000" pitchFamily="2" charset="2"/>
                        </a:rPr>
                        <a:t> Hypothese: </a:t>
                      </a:r>
                      <a:r>
                        <a:rPr lang="de-DE" sz="1100" dirty="0">
                          <a:latin typeface="Fredoka" pitchFamily="2" charset="-79"/>
                          <a:cs typeface="Fredoka" pitchFamily="2" charset="-79"/>
                        </a:rPr>
                        <a:t>Wir vermuten, dass ein relevanter Anteil unserer Schüler*innen in Jahrgang 2 im Bereich Leseverstehen unter dem altersgemäßen Kompetenzniveau liegt und dadurch ein erhöhtes Risiko besteht, die Mindeststandards in Klasse 3 nicht zu erreichen.</a:t>
                      </a:r>
                      <a:endParaRPr lang="de-DE" sz="11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779847"/>
                  </a:ext>
                </a:extLst>
              </a:tr>
              <a:tr h="365939">
                <a:tc gridSpan="12">
                  <a:txBody>
                    <a:bodyPr/>
                    <a:lstStyle/>
                    <a:p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Langfristiges Ziel: </a:t>
                      </a:r>
                      <a:r>
                        <a:rPr lang="de-DE" sz="1100" b="0" dirty="0">
                          <a:latin typeface="Fredoka" pitchFamily="2" charset="-79"/>
                          <a:cs typeface="Fredoka" pitchFamily="2" charset="-79"/>
                        </a:rPr>
                        <a:t>Die Lesekompetenz der Schüler*innen soll bis zum Ende der Klasse 2 gesteigert werden.</a:t>
                      </a:r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3955297"/>
                  </a:ext>
                </a:extLst>
              </a:tr>
              <a:tr h="550318">
                <a:tc gridSpan="6">
                  <a:txBody>
                    <a:bodyPr/>
                    <a:lstStyle/>
                    <a:p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Phase 1 – Daten sammeln &amp; Ziele setzen: </a:t>
                      </a:r>
                      <a:r>
                        <a:rPr lang="de-DE" sz="1200" b="0" dirty="0">
                          <a:latin typeface="Fredoka" pitchFamily="2" charset="-79"/>
                          <a:cs typeface="Fredoka" pitchFamily="2" charset="-79"/>
                        </a:rPr>
                        <a:t>1. Halbjahr 2025/26</a:t>
                      </a:r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1500" dirty="0">
                        <a:latin typeface="Fredoka regular" pitchFamily="2" charset="-79"/>
                        <a:cs typeface="Fredoka regular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1500" dirty="0">
                        <a:latin typeface="Fredoka regular" pitchFamily="2" charset="-79"/>
                        <a:cs typeface="Fredoka regular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1500" dirty="0">
                        <a:latin typeface="Fredoka regular" pitchFamily="2" charset="-79"/>
                        <a:cs typeface="Fredoka regular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1500" dirty="0">
                        <a:latin typeface="Fredoka regular" pitchFamily="2" charset="-79"/>
                        <a:cs typeface="Fredoka regular" pitchFamily="2" charset="-79"/>
                      </a:endParaRPr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Phase 2 – Maßnahmen ableiten &amp; evaluieren: </a:t>
                      </a:r>
                      <a:r>
                        <a:rPr lang="de-DE" sz="1100" b="0" dirty="0">
                          <a:latin typeface="Fredoka" pitchFamily="2" charset="-79"/>
                          <a:cs typeface="Fredoka" pitchFamily="2" charset="-79"/>
                        </a:rPr>
                        <a:t>2. Halbjahr 2025/26 – 1. Halbjahr 2026/27</a:t>
                      </a:r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1500" dirty="0">
                        <a:latin typeface="Fredoka regular" pitchFamily="2" charset="-79"/>
                        <a:cs typeface="Fredoka regular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1500" dirty="0">
                        <a:latin typeface="Fredoka regular" pitchFamily="2" charset="-79"/>
                        <a:cs typeface="Fredoka regular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1500" dirty="0">
                        <a:latin typeface="Fredoka regular" pitchFamily="2" charset="-79"/>
                        <a:cs typeface="Fredoka regular" pitchFamily="2" charset="-79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9486160"/>
                  </a:ext>
                </a:extLst>
              </a:tr>
              <a:tr h="963849">
                <a:tc>
                  <a:txBody>
                    <a:bodyPr/>
                    <a:lstStyle/>
                    <a:p>
                      <a:pPr algn="ctr"/>
                      <a:r>
                        <a:rPr lang="de-DE" sz="1200" b="1" u="none" dirty="0">
                          <a:latin typeface="Fredoka" pitchFamily="2" charset="-79"/>
                          <a:cs typeface="Fredoka" pitchFamily="2" charset="-79"/>
                        </a:rPr>
                        <a:t>Teilziel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u="none" dirty="0">
                          <a:latin typeface="Fredoka" pitchFamily="2" charset="-79"/>
                          <a:cs typeface="Fredoka" pitchFamily="2" charset="-79"/>
                        </a:rPr>
                        <a:t>Daten-erhebung durch: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u="none" dirty="0">
                          <a:latin typeface="Fredoka" pitchFamily="2" charset="-79"/>
                          <a:cs typeface="Fredoka" pitchFamily="2" charset="-79"/>
                        </a:rPr>
                        <a:t>Ziel-gruppe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200" b="0" u="none" dirty="0">
                          <a:latin typeface="Fredoka" pitchFamily="2" charset="-79"/>
                          <a:cs typeface="Fredoka" pitchFamily="2" charset="-79"/>
                        </a:rPr>
                        <a:t>Gemeinsamer Austausch </a:t>
                      </a:r>
                      <a:r>
                        <a:rPr lang="de-DE" sz="1200" b="1" u="none" dirty="0">
                          <a:latin typeface="Fredoka" pitchFamily="2" charset="-79"/>
                          <a:cs typeface="Fredoka" pitchFamily="2" charset="-79"/>
                        </a:rPr>
                        <a:t>Analyse des Ist-Stands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r>
                        <a:rPr lang="de-DE" sz="1500" dirty="0">
                          <a:latin typeface="Fredoka regular" pitchFamily="2" charset="-79"/>
                          <a:cs typeface="Fredoka regular" pitchFamily="2" charset="-79"/>
                        </a:rPr>
                        <a:t>Gemeinsamer Austausch Analyse des Ist-Stands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u="none" dirty="0">
                          <a:latin typeface="Fredoka" pitchFamily="2" charset="-79"/>
                          <a:cs typeface="Fredoka" pitchFamily="2" charset="-79"/>
                        </a:rPr>
                        <a:t>Neuformulierung der Ziele?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u="none" dirty="0">
                          <a:latin typeface="Fredoka" pitchFamily="2" charset="-79"/>
                          <a:cs typeface="Fredoka" pitchFamily="2" charset="-79"/>
                        </a:rPr>
                        <a:t>Maßnahmen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200" b="1" u="none" dirty="0">
                          <a:latin typeface="Fredoka" pitchFamily="2" charset="-79"/>
                          <a:cs typeface="Fredoka" pitchFamily="2" charset="-79"/>
                        </a:rPr>
                        <a:t>Evaluation der Maßnahmen durch: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de-DE" sz="1500" dirty="0">
                          <a:latin typeface="Fredoka regular" pitchFamily="2" charset="-79"/>
                          <a:cs typeface="Fredoka regular" pitchFamily="2" charset="-79"/>
                        </a:rPr>
                        <a:t>Evaluation der Maßnahmen durch: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200" b="1" u="none">
                          <a:latin typeface="Fredoka" pitchFamily="2" charset="-79"/>
                          <a:cs typeface="Fredoka" pitchFamily="2" charset="-79"/>
                        </a:rPr>
                        <a:t>Erneute Zielkontrolle &amp; Analyse von Daten</a:t>
                      </a:r>
                      <a:endParaRPr lang="de-DE" sz="1200" b="1" u="none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de-DE" sz="1500" b="1" u="none">
                          <a:latin typeface="Fredoka regular"/>
                          <a:cs typeface="Fredoka regular"/>
                        </a:rPr>
                        <a:t>Erneute Zielkontrolle &amp; Analyse von Daten</a:t>
                      </a:r>
                      <a:endParaRPr lang="de-DE" sz="1500" dirty="0">
                        <a:latin typeface="Fredoka regular" pitchFamily="2" charset="-79"/>
                        <a:cs typeface="Fredoka regular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u="none" dirty="0">
                          <a:latin typeface="Fredoka" pitchFamily="2" charset="-79"/>
                          <a:cs typeface="Fredoka" pitchFamily="2" charset="-79"/>
                        </a:rPr>
                        <a:t>Weitere Handlungs-schritte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9777591"/>
                  </a:ext>
                </a:extLst>
              </a:tr>
              <a:tr h="1341400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Feststell-</a:t>
                      </a:r>
                      <a:r>
                        <a:rPr lang="de-DE" sz="1100" dirty="0" err="1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ung</a:t>
                      </a:r>
                      <a:r>
                        <a:rPr lang="de-DE" sz="1100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 der </a:t>
                      </a:r>
                      <a:r>
                        <a:rPr lang="de-DE" sz="1100" dirty="0" err="1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Lesege-schwin-digkeit</a:t>
                      </a:r>
                      <a:endParaRPr lang="de-DE" sz="1100" dirty="0">
                        <a:solidFill>
                          <a:schemeClr val="tx1"/>
                        </a:solidFill>
                        <a:latin typeface="Fredoka" pitchFamily="2" charset="-79"/>
                        <a:cs typeface="Fredoka" pitchFamily="2" charset="-79"/>
                      </a:endParaRPr>
                    </a:p>
                    <a:p>
                      <a:endParaRPr lang="de-DE" sz="1100" dirty="0">
                        <a:solidFill>
                          <a:schemeClr val="tx1"/>
                        </a:solidFill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dirty="0" err="1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WpM</a:t>
                      </a:r>
                      <a:r>
                        <a:rPr lang="de-DE" sz="1100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 &amp; Teil-abschnitt ELFE</a:t>
                      </a:r>
                    </a:p>
                    <a:p>
                      <a:endParaRPr lang="de-DE" sz="1100" dirty="0">
                        <a:solidFill>
                          <a:schemeClr val="tx1"/>
                        </a:solidFill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2er</a:t>
                      </a:r>
                    </a:p>
                    <a:p>
                      <a:endParaRPr lang="de-DE" sz="1100" dirty="0">
                        <a:solidFill>
                          <a:schemeClr val="tx1"/>
                        </a:solidFill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Vergleich mit Mindeststandards (VERA)/Medianwerte/ Verlaufskurven/ Diagramme</a:t>
                      </a:r>
                      <a:br>
                        <a:rPr lang="de-DE" sz="1100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</a:br>
                      <a:r>
                        <a:rPr lang="de-DE" sz="1100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z. B. 50 </a:t>
                      </a:r>
                      <a:r>
                        <a:rPr lang="de-DE" sz="1100" dirty="0" err="1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WpM</a:t>
                      </a:r>
                      <a:endParaRPr lang="en-US" sz="1100" dirty="0">
                        <a:solidFill>
                          <a:schemeClr val="tx1"/>
                        </a:solidFill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Fredoka regular"/>
                        </a:rPr>
                        <a:t>Vergleich mit Mindeststandards/Medianwerte/Verlaufskurven/Diagramme</a:t>
                      </a:r>
                      <a:br>
                        <a:rPr lang="de-DE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Fredoka regular"/>
                        </a:rPr>
                      </a:br>
                      <a:r>
                        <a:rPr lang="de-DE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Fredoka regular"/>
                        </a:rPr>
                        <a:t>z. B. 50 </a:t>
                      </a:r>
                      <a:r>
                        <a:rPr lang="de-DE" sz="16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Fredoka regular"/>
                        </a:rPr>
                        <a:t>WpM</a:t>
                      </a:r>
                      <a:endParaRPr lang="en-US" sz="1600" dirty="0"/>
                    </a:p>
                    <a:p>
                      <a:endParaRPr lang="de-DE" sz="1500" dirty="0">
                        <a:latin typeface="Fredoka regular" pitchFamily="2" charset="-79"/>
                        <a:cs typeface="Fredoka regular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0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90 % der Kinder lesen bis Ende des SJ 2026 mindestens 65 </a:t>
                      </a:r>
                      <a:r>
                        <a:rPr lang="de-DE" sz="1100" b="0" dirty="0" err="1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Wp</a:t>
                      </a:r>
                      <a:r>
                        <a:rPr lang="de-DE" sz="1100" b="0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 / erreichen</a:t>
                      </a:r>
                      <a:endParaRPr lang="de-DE" sz="1100" dirty="0">
                        <a:solidFill>
                          <a:schemeClr val="tx1"/>
                        </a:solidFill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b="0" u="none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Einsatz von </a:t>
                      </a:r>
                      <a:r>
                        <a:rPr lang="de-DE" sz="1100" b="0" u="none" dirty="0" err="1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Lesepat</a:t>
                      </a:r>
                      <a:r>
                        <a:rPr lang="de-DE" sz="1100" b="0" u="none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*innen/ Lese-training</a:t>
                      </a:r>
                    </a:p>
                    <a:p>
                      <a:endParaRPr lang="de-DE" sz="1100" u="sng" dirty="0">
                        <a:solidFill>
                          <a:schemeClr val="tx1"/>
                        </a:solidFill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Beobachtungen während </a:t>
                      </a:r>
                      <a:r>
                        <a:rPr lang="de-DE" sz="1100" dirty="0" err="1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Lesepat</a:t>
                      </a:r>
                      <a:r>
                        <a:rPr lang="de-DE" sz="1100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*innenbesuche; Kurzfeedbacks nach Lesetrainings; </a:t>
                      </a:r>
                      <a:r>
                        <a:rPr lang="de-DE" sz="1100" dirty="0" err="1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WpM</a:t>
                      </a:r>
                      <a:r>
                        <a:rPr lang="de-DE" sz="1100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-Werte aus 2. Halbjahr 2025/26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Fredoka regular"/>
                        </a:rPr>
                        <a:t>Beobachtungen während </a:t>
                      </a:r>
                      <a:r>
                        <a:rPr lang="de-DE" sz="160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Fredoka regular"/>
                        </a:rPr>
                        <a:t>Lesepat</a:t>
                      </a:r>
                      <a:r>
                        <a:rPr lang="de-DE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Fredoka regular"/>
                        </a:rPr>
                        <a:t>*innenbesuche; Kurzfeedbacks nach Lesetrainings; </a:t>
                      </a:r>
                      <a:r>
                        <a:rPr lang="de-DE" sz="160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Fredoka regular"/>
                        </a:rPr>
                        <a:t>WpM</a:t>
                      </a:r>
                      <a:r>
                        <a:rPr lang="de-DE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Fredoka regular"/>
                        </a:rPr>
                        <a:t>-Werte aus 2. Halbjahr 2025/26</a:t>
                      </a:r>
                    </a:p>
                    <a:p>
                      <a:endParaRPr lang="de-DE" sz="1500" dirty="0">
                        <a:latin typeface="Fredoka regular" pitchFamily="2" charset="-79"/>
                        <a:cs typeface="Fredoka regular" pitchFamily="2" charset="-79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dirty="0" err="1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WpM</a:t>
                      </a:r>
                      <a:r>
                        <a:rPr lang="de-DE" sz="1100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-Werte im Schnitt höher; Eindrücke der Kinder positiv; Eltern teilweise skeptisch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 err="1">
                          <a:solidFill>
                            <a:schemeClr val="tx1"/>
                          </a:solidFill>
                          <a:latin typeface="Fredoka regular"/>
                          <a:cs typeface="Fredoka regular"/>
                        </a:rPr>
                        <a:t>WpM</a:t>
                      </a:r>
                      <a:r>
                        <a:rPr lang="de-DE" sz="1400" dirty="0">
                          <a:solidFill>
                            <a:schemeClr val="tx1"/>
                          </a:solidFill>
                          <a:latin typeface="Fredoka regular"/>
                          <a:cs typeface="Fredoka regular"/>
                        </a:rPr>
                        <a:t>-Werte im Schnitt höher; Eindrücke der Kinder positiv; Eltern teilweise skeptisch</a:t>
                      </a:r>
                      <a:endParaRPr lang="de-DE" sz="1500" dirty="0">
                        <a:latin typeface="Fredoka regular" pitchFamily="2" charset="-79"/>
                        <a:cs typeface="Fredoka regular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Wir führen das Lesetraining weiter/nicht weiter/ angepasst durch</a:t>
                      </a:r>
                    </a:p>
                    <a:p>
                      <a:endParaRPr lang="de-DE" sz="1100" dirty="0">
                        <a:solidFill>
                          <a:schemeClr val="tx1"/>
                        </a:solidFill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74311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7298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ED0C33-58E4-55C3-7E06-778CBE4D5C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E2A5D901-068D-216A-F2E7-1AC07F74F942}"/>
              </a:ext>
            </a:extLst>
          </p:cNvPr>
          <p:cNvSpPr txBox="1"/>
          <p:nvPr/>
        </p:nvSpPr>
        <p:spPr>
          <a:xfrm>
            <a:off x="191771" y="7185732"/>
            <a:ext cx="530986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de-DE" sz="700" dirty="0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Nicol Sperling, Jana </a:t>
            </a:r>
            <a:r>
              <a:rPr lang="de-DE" sz="700" dirty="0" err="1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Schlöpker</a:t>
            </a:r>
            <a:r>
              <a:rPr lang="de-DE" sz="700" dirty="0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, Prof. Dr. Sonja Nonte, Dr. Barbara Zschiesche, Tina von </a:t>
            </a:r>
            <a:r>
              <a:rPr lang="de-DE" sz="700" dirty="0" err="1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Dapper-Saalfels</a:t>
            </a:r>
            <a:r>
              <a:rPr lang="de-DE" sz="700" dirty="0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, Prof. Dr. Julia Gerick, Kerstin Krins. </a:t>
            </a:r>
          </a:p>
        </p:txBody>
      </p:sp>
      <p:sp>
        <p:nvSpPr>
          <p:cNvPr id="2" name="Textplatzhalter 5">
            <a:extLst>
              <a:ext uri="{FF2B5EF4-FFF2-40B4-BE49-F238E27FC236}">
                <a16:creationId xmlns:a16="http://schemas.microsoft.com/office/drawing/2014/main" id="{DE40D040-1198-C0A1-D9FC-865C6EE15850}"/>
              </a:ext>
            </a:extLst>
          </p:cNvPr>
          <p:cNvSpPr txBox="1">
            <a:spLocks/>
          </p:cNvSpPr>
          <p:nvPr/>
        </p:nvSpPr>
        <p:spPr>
          <a:xfrm>
            <a:off x="2393156" y="695475"/>
            <a:ext cx="5905500" cy="6633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Fredoka bold" pitchFamily="2" charset="-79"/>
                <a:ea typeface="+mn-ea"/>
                <a:cs typeface="Fredoka bold" pitchFamily="2" charset="-79"/>
              </a:defRPr>
            </a:lvl1pPr>
            <a:lvl2pPr marL="377967" indent="0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Fredoka regular" pitchFamily="2" charset="-79"/>
                <a:ea typeface="+mn-ea"/>
                <a:cs typeface="Fredoka regular" pitchFamily="2" charset="-79"/>
              </a:defRPr>
            </a:lvl2pPr>
            <a:lvl3pPr marL="755934" indent="0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Fredoka regular" pitchFamily="2" charset="-79"/>
                <a:ea typeface="+mn-ea"/>
                <a:cs typeface="Fredoka regular" pitchFamily="2" charset="-79"/>
              </a:defRPr>
            </a:lvl3pPr>
            <a:lvl4pPr marL="1133901" indent="0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Fredoka regular" pitchFamily="2" charset="-79"/>
                <a:ea typeface="+mn-ea"/>
                <a:cs typeface="Fredoka regular" pitchFamily="2" charset="-79"/>
              </a:defRPr>
            </a:lvl4pPr>
            <a:lvl5pPr marL="1511869" indent="0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Fredoka regular" pitchFamily="2" charset="-79"/>
                <a:ea typeface="+mn-ea"/>
                <a:cs typeface="Fredoka regular" pitchFamily="2" charset="-79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/>
              <a:t>Ziel- &amp; Maßnahmenplan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4EE02D45-ADA6-559D-4458-C88EC0A3C4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6023312"/>
              </p:ext>
            </p:extLst>
          </p:nvPr>
        </p:nvGraphicFramePr>
        <p:xfrm>
          <a:off x="116924" y="1358799"/>
          <a:ext cx="10457964" cy="52656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3355">
                  <a:extLst>
                    <a:ext uri="{9D8B030D-6E8A-4147-A177-3AD203B41FA5}">
                      <a16:colId xmlns:a16="http://schemas.microsoft.com/office/drawing/2014/main" val="1202077016"/>
                    </a:ext>
                  </a:extLst>
                </a:gridCol>
                <a:gridCol w="991402">
                  <a:extLst>
                    <a:ext uri="{9D8B030D-6E8A-4147-A177-3AD203B41FA5}">
                      <a16:colId xmlns:a16="http://schemas.microsoft.com/office/drawing/2014/main" val="4001808009"/>
                    </a:ext>
                  </a:extLst>
                </a:gridCol>
                <a:gridCol w="904775">
                  <a:extLst>
                    <a:ext uri="{9D8B030D-6E8A-4147-A177-3AD203B41FA5}">
                      <a16:colId xmlns:a16="http://schemas.microsoft.com/office/drawing/2014/main" val="2922463855"/>
                    </a:ext>
                  </a:extLst>
                </a:gridCol>
                <a:gridCol w="686456">
                  <a:extLst>
                    <a:ext uri="{9D8B030D-6E8A-4147-A177-3AD203B41FA5}">
                      <a16:colId xmlns:a16="http://schemas.microsoft.com/office/drawing/2014/main" val="3114944170"/>
                    </a:ext>
                  </a:extLst>
                </a:gridCol>
                <a:gridCol w="757333">
                  <a:extLst>
                    <a:ext uri="{9D8B030D-6E8A-4147-A177-3AD203B41FA5}">
                      <a16:colId xmlns:a16="http://schemas.microsoft.com/office/drawing/2014/main" val="1724741471"/>
                    </a:ext>
                  </a:extLst>
                </a:gridCol>
                <a:gridCol w="1126156">
                  <a:extLst>
                    <a:ext uri="{9D8B030D-6E8A-4147-A177-3AD203B41FA5}">
                      <a16:colId xmlns:a16="http://schemas.microsoft.com/office/drawing/2014/main" val="400118896"/>
                    </a:ext>
                  </a:extLst>
                </a:gridCol>
                <a:gridCol w="933651">
                  <a:extLst>
                    <a:ext uri="{9D8B030D-6E8A-4147-A177-3AD203B41FA5}">
                      <a16:colId xmlns:a16="http://schemas.microsoft.com/office/drawing/2014/main" val="1045934714"/>
                    </a:ext>
                  </a:extLst>
                </a:gridCol>
                <a:gridCol w="668848">
                  <a:extLst>
                    <a:ext uri="{9D8B030D-6E8A-4147-A177-3AD203B41FA5}">
                      <a16:colId xmlns:a16="http://schemas.microsoft.com/office/drawing/2014/main" val="1749135222"/>
                    </a:ext>
                  </a:extLst>
                </a:gridCol>
                <a:gridCol w="832693">
                  <a:extLst>
                    <a:ext uri="{9D8B030D-6E8A-4147-A177-3AD203B41FA5}">
                      <a16:colId xmlns:a16="http://schemas.microsoft.com/office/drawing/2014/main" val="1203931494"/>
                    </a:ext>
                  </a:extLst>
                </a:gridCol>
                <a:gridCol w="329303">
                  <a:extLst>
                    <a:ext uri="{9D8B030D-6E8A-4147-A177-3AD203B41FA5}">
                      <a16:colId xmlns:a16="http://schemas.microsoft.com/office/drawing/2014/main" val="2889518583"/>
                    </a:ext>
                  </a:extLst>
                </a:gridCol>
                <a:gridCol w="1161996">
                  <a:extLst>
                    <a:ext uri="{9D8B030D-6E8A-4147-A177-3AD203B41FA5}">
                      <a16:colId xmlns:a16="http://schemas.microsoft.com/office/drawing/2014/main" val="4161291792"/>
                    </a:ext>
                  </a:extLst>
                </a:gridCol>
                <a:gridCol w="1161996">
                  <a:extLst>
                    <a:ext uri="{9D8B030D-6E8A-4147-A177-3AD203B41FA5}">
                      <a16:colId xmlns:a16="http://schemas.microsoft.com/office/drawing/2014/main" val="3438364564"/>
                    </a:ext>
                  </a:extLst>
                </a:gridCol>
              </a:tblGrid>
              <a:tr h="303232">
                <a:tc gridSpan="4">
                  <a:txBody>
                    <a:bodyPr/>
                    <a:lstStyle/>
                    <a:p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Verantwortliches Team: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1500" b="1" dirty="0">
                        <a:latin typeface="Fredoka regular" pitchFamily="2" charset="-79"/>
                        <a:cs typeface="Fredoka regular" pitchFamily="2" charset="-79"/>
                      </a:endParaRPr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Hauptverantwortliche:</a:t>
                      </a:r>
                      <a:endParaRPr lang="de-DE" sz="16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b="1" dirty="0">
                        <a:latin typeface="Fredoka regular" pitchFamily="2" charset="-79"/>
                        <a:cs typeface="Fredoka regular" pitchFamily="2" charset="-79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Zeitraum: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5931238"/>
                  </a:ext>
                </a:extLst>
              </a:tr>
              <a:tr h="303232">
                <a:tc gridSpan="12">
                  <a:txBody>
                    <a:bodyPr/>
                    <a:lstStyle/>
                    <a:p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Thema: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7286144"/>
                  </a:ext>
                </a:extLst>
              </a:tr>
              <a:tr h="909695">
                <a:tc gridSpan="8">
                  <a:txBody>
                    <a:bodyPr/>
                    <a:lstStyle/>
                    <a:p>
                      <a:r>
                        <a:rPr lang="de-DE" sz="1200" b="1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Sammlung themenspezifischer Beobachtungen/Erfahrungen:</a:t>
                      </a:r>
                    </a:p>
                    <a:p>
                      <a:endParaRPr lang="de-DE" sz="1200" b="1" dirty="0">
                        <a:solidFill>
                          <a:schemeClr val="tx1"/>
                        </a:solidFill>
                        <a:latin typeface="Fredoka" pitchFamily="2" charset="-79"/>
                        <a:cs typeface="Fredoka" pitchFamily="2" charset="-79"/>
                      </a:endParaRPr>
                    </a:p>
                    <a:p>
                      <a:endParaRPr lang="de-DE" sz="1200" b="1" dirty="0">
                        <a:solidFill>
                          <a:schemeClr val="tx1"/>
                        </a:solidFill>
                        <a:latin typeface="Fredoka" pitchFamily="2" charset="-79"/>
                        <a:cs typeface="Fredoka" pitchFamily="2" charset="-79"/>
                      </a:endParaRPr>
                    </a:p>
                    <a:p>
                      <a:endParaRPr lang="de-DE" sz="1200" b="1" dirty="0">
                        <a:solidFill>
                          <a:schemeClr val="tx1"/>
                        </a:solidFill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1400" b="1" dirty="0">
                        <a:solidFill>
                          <a:schemeClr val="tx1"/>
                        </a:solidFill>
                        <a:latin typeface="Fredoka regular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  <a:sym typeface="Wingdings" panose="05000000000000000000" pitchFamily="2" charset="2"/>
                        </a:rPr>
                        <a:t> Hypothese:</a:t>
                      </a:r>
                      <a:endParaRPr lang="de-DE" sz="11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779847"/>
                  </a:ext>
                </a:extLst>
              </a:tr>
              <a:tr h="358464">
                <a:tc gridSpan="12">
                  <a:txBody>
                    <a:bodyPr/>
                    <a:lstStyle/>
                    <a:p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Langfristiges Ziel: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3955297"/>
                  </a:ext>
                </a:extLst>
              </a:tr>
              <a:tr h="344381">
                <a:tc gridSpan="6">
                  <a:txBody>
                    <a:bodyPr/>
                    <a:lstStyle/>
                    <a:p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Phase 1 – Daten sammeln &amp; Ziele setzen: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1500" dirty="0">
                        <a:latin typeface="Fredoka regular" pitchFamily="2" charset="-79"/>
                        <a:cs typeface="Fredoka regular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1500" dirty="0">
                        <a:latin typeface="Fredoka regular" pitchFamily="2" charset="-79"/>
                        <a:cs typeface="Fredoka regular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1500" dirty="0">
                        <a:latin typeface="Fredoka regular" pitchFamily="2" charset="-79"/>
                        <a:cs typeface="Fredoka regular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1500" dirty="0">
                        <a:latin typeface="Fredoka regular" pitchFamily="2" charset="-79"/>
                        <a:cs typeface="Fredoka regular" pitchFamily="2" charset="-79"/>
                      </a:endParaRPr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Phase 2 – Maßnahmen ableiten &amp; evaluieren: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1500" dirty="0">
                        <a:latin typeface="Fredoka regular" pitchFamily="2" charset="-79"/>
                        <a:cs typeface="Fredoka regular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1500" dirty="0">
                        <a:latin typeface="Fredoka regular" pitchFamily="2" charset="-79"/>
                        <a:cs typeface="Fredoka regular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1500" dirty="0">
                        <a:latin typeface="Fredoka regular" pitchFamily="2" charset="-79"/>
                        <a:cs typeface="Fredoka regular" pitchFamily="2" charset="-79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9486160"/>
                  </a:ext>
                </a:extLst>
              </a:tr>
              <a:tr h="802811"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Teilziel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Daten-erhebung durch: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Ziel-gruppe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latin typeface="Fredoka" pitchFamily="2" charset="-79"/>
                          <a:cs typeface="Fredoka" pitchFamily="2" charset="-79"/>
                        </a:rPr>
                        <a:t>Gemeinsamer Austausch </a:t>
                      </a:r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Analyse des Ist-Stands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r>
                        <a:rPr lang="de-DE" sz="1500" dirty="0">
                          <a:latin typeface="Fredoka regular" pitchFamily="2" charset="-79"/>
                          <a:cs typeface="Fredoka regular" pitchFamily="2" charset="-79"/>
                        </a:rPr>
                        <a:t>Gemeinsamer Austausch Analyse des Ist-Stands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Neuformulierung der Ziele?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Maßnah-</a:t>
                      </a:r>
                      <a:r>
                        <a:rPr lang="de-DE" sz="1200" b="1" dirty="0" err="1">
                          <a:latin typeface="Fredoka" pitchFamily="2" charset="-79"/>
                          <a:cs typeface="Fredoka" pitchFamily="2" charset="-79"/>
                        </a:rPr>
                        <a:t>men</a:t>
                      </a:r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Evaluation der Maßnahmen durch: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de-DE" sz="1500" dirty="0">
                          <a:latin typeface="Fredoka regular" pitchFamily="2" charset="-79"/>
                          <a:cs typeface="Fredoka regular" pitchFamily="2" charset="-79"/>
                        </a:rPr>
                        <a:t>Evaluation der Maßnahmen durch: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Erneute Zielkontrolle &amp; Analyse von Daten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de-DE" sz="1500" dirty="0">
                          <a:latin typeface="Fredoka regular" pitchFamily="2" charset="-79"/>
                          <a:cs typeface="Fredoka regular" pitchFamily="2" charset="-79"/>
                        </a:rPr>
                        <a:t>Erneute Zielkontrolle &amp; Analyse von Daten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Weitere Handlungs-schritte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9777591"/>
                  </a:ext>
                </a:extLst>
              </a:tr>
              <a:tr h="1111851">
                <a:tc>
                  <a:txBody>
                    <a:bodyPr/>
                    <a:lstStyle/>
                    <a:p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  <a:p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  <a:p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  <a:p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  <a:p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Fredoka regular"/>
                        </a:rPr>
                        <a:t>Vergleich mit Mindeststandards/Medianwerte/Verlaufskurven/Diagramme</a:t>
                      </a:r>
                      <a:br>
                        <a:rPr lang="de-DE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Fredoka regular"/>
                        </a:rPr>
                      </a:br>
                      <a:r>
                        <a:rPr lang="de-DE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Fredoka regular"/>
                        </a:rPr>
                        <a:t>z. B. 50 </a:t>
                      </a:r>
                      <a:r>
                        <a:rPr lang="de-DE" sz="16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Fredoka regular"/>
                        </a:rPr>
                        <a:t>WpM</a:t>
                      </a:r>
                      <a:endParaRPr lang="en-US" sz="1600" dirty="0"/>
                    </a:p>
                    <a:p>
                      <a:endParaRPr lang="de-DE" sz="1500" dirty="0">
                        <a:latin typeface="Fredoka regular" pitchFamily="2" charset="-79"/>
                        <a:cs typeface="Fredoka regular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200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Fredoka regular"/>
                        </a:rPr>
                        <a:t>Beobachtungen während </a:t>
                      </a:r>
                      <a:r>
                        <a:rPr lang="de-DE" sz="160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Fredoka regular"/>
                        </a:rPr>
                        <a:t>Lesepat</a:t>
                      </a:r>
                      <a:r>
                        <a:rPr lang="de-DE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Fredoka regular"/>
                        </a:rPr>
                        <a:t>*innenbesuche; Kurzfeedbacks nach Lesetrainings; </a:t>
                      </a:r>
                      <a:r>
                        <a:rPr lang="de-DE" sz="160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Fredoka regular"/>
                        </a:rPr>
                        <a:t>WpM</a:t>
                      </a:r>
                      <a:r>
                        <a:rPr lang="de-DE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Fredoka regular"/>
                        </a:rPr>
                        <a:t>-Werte aus 2. Halbjahr 2025/26</a:t>
                      </a:r>
                    </a:p>
                    <a:p>
                      <a:endParaRPr lang="de-DE" sz="1500" dirty="0">
                        <a:latin typeface="Fredoka regular" pitchFamily="2" charset="-79"/>
                        <a:cs typeface="Fredoka regular" pitchFamily="2" charset="-79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200" b="1" dirty="0">
                        <a:solidFill>
                          <a:schemeClr val="bg2">
                            <a:lumMod val="50000"/>
                          </a:schemeClr>
                        </a:solidFill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Fredoka regular"/>
                        </a:rPr>
                        <a:t>WpM</a:t>
                      </a:r>
                      <a:r>
                        <a:rPr lang="de-DE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Fredoka regular"/>
                        </a:rPr>
                        <a:t>-Werte im Schnitt höher; Eindrücke der Kinder positiv; Eltern teilweise skeptisch</a:t>
                      </a:r>
                    </a:p>
                    <a:p>
                      <a:endParaRPr lang="de-DE" sz="1500" dirty="0">
                        <a:latin typeface="Fredoka regular" pitchFamily="2" charset="-79"/>
                        <a:cs typeface="Fredoka regular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7431108"/>
                  </a:ext>
                </a:extLst>
              </a:tr>
              <a:tr h="1111851">
                <a:tc>
                  <a:txBody>
                    <a:bodyPr/>
                    <a:lstStyle/>
                    <a:p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  <a:p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  <a:p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  <a:p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  <a:p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dirty="0">
                        <a:latin typeface="Fredoka" pitchFamily="2" charset="-79"/>
                        <a:cs typeface="Fredoka" pitchFamily="2" charset="-79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dirty="0">
                        <a:latin typeface="Fredoka" pitchFamily="2" charset="-79"/>
                        <a:cs typeface="Fredoka" pitchFamily="2" charset="-79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200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200" b="1" dirty="0">
                        <a:solidFill>
                          <a:schemeClr val="bg2">
                            <a:lumMod val="50000"/>
                          </a:schemeClr>
                        </a:solidFill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59101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4486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0ABE3E98-A146-F82E-6693-165DCACC7D47}"/>
              </a:ext>
            </a:extLst>
          </p:cNvPr>
          <p:cNvSpPr txBox="1"/>
          <p:nvPr/>
        </p:nvSpPr>
        <p:spPr>
          <a:xfrm>
            <a:off x="191770" y="7174470"/>
            <a:ext cx="530986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de-DE" sz="700" dirty="0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Nicol Sperling, Jana </a:t>
            </a:r>
            <a:r>
              <a:rPr lang="de-DE" sz="700" dirty="0" err="1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Schlöpker</a:t>
            </a:r>
            <a:r>
              <a:rPr lang="de-DE" sz="700" dirty="0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, Prof. Dr. Sonja Nonte, Dr. Barbara Zschiesche, Tina von </a:t>
            </a:r>
            <a:r>
              <a:rPr lang="de-DE" sz="700" dirty="0" err="1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Dapper-Saalfels</a:t>
            </a:r>
            <a:r>
              <a:rPr lang="de-DE" sz="700" dirty="0">
                <a:solidFill>
                  <a:srgbClr val="9D9D9C"/>
                </a:solidFill>
                <a:latin typeface="Fredoka regular" pitchFamily="2" charset="-79"/>
                <a:cs typeface="Fredoka regular" pitchFamily="2" charset="-79"/>
              </a:rPr>
              <a:t>, Prof. Dr. Julia Gerick</a:t>
            </a:r>
          </a:p>
        </p:txBody>
      </p:sp>
      <p:sp>
        <p:nvSpPr>
          <p:cNvPr id="2" name="Textplatzhalter 5">
            <a:extLst>
              <a:ext uri="{FF2B5EF4-FFF2-40B4-BE49-F238E27FC236}">
                <a16:creationId xmlns:a16="http://schemas.microsoft.com/office/drawing/2014/main" id="{D44AE01A-9D48-54BB-328C-6EA55E734087}"/>
              </a:ext>
            </a:extLst>
          </p:cNvPr>
          <p:cNvSpPr txBox="1">
            <a:spLocks/>
          </p:cNvSpPr>
          <p:nvPr/>
        </p:nvSpPr>
        <p:spPr>
          <a:xfrm>
            <a:off x="1753125" y="679816"/>
            <a:ext cx="7185561" cy="3351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Fredoka bold" pitchFamily="2" charset="-79"/>
                <a:ea typeface="+mn-ea"/>
                <a:cs typeface="Fredoka bold" pitchFamily="2" charset="-79"/>
              </a:defRPr>
            </a:lvl1pPr>
            <a:lvl2pPr marL="377967" indent="0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Fredoka regular" pitchFamily="2" charset="-79"/>
                <a:ea typeface="+mn-ea"/>
                <a:cs typeface="Fredoka regular" pitchFamily="2" charset="-79"/>
              </a:defRPr>
            </a:lvl2pPr>
            <a:lvl3pPr marL="755934" indent="0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Fredoka regular" pitchFamily="2" charset="-79"/>
                <a:ea typeface="+mn-ea"/>
                <a:cs typeface="Fredoka regular" pitchFamily="2" charset="-79"/>
              </a:defRPr>
            </a:lvl3pPr>
            <a:lvl4pPr marL="1133901" indent="0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Fredoka regular" pitchFamily="2" charset="-79"/>
                <a:ea typeface="+mn-ea"/>
                <a:cs typeface="Fredoka regular" pitchFamily="2" charset="-79"/>
              </a:defRPr>
            </a:lvl4pPr>
            <a:lvl5pPr marL="1511869" indent="0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Fredoka regular" pitchFamily="2" charset="-79"/>
                <a:ea typeface="+mn-ea"/>
                <a:cs typeface="Fredoka regular" pitchFamily="2" charset="-79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>
                <a:latin typeface="Fredoka" pitchFamily="2" charset="-79"/>
                <a:cs typeface="Fredoka" pitchFamily="2" charset="-79"/>
              </a:rPr>
              <a:t>Ziel- &amp; Maßnahmenplan (vereinfacht)</a:t>
            </a:r>
          </a:p>
        </p:txBody>
      </p:sp>
      <p:graphicFrame>
        <p:nvGraphicFramePr>
          <p:cNvPr id="5" name="Tabelle 1">
            <a:extLst>
              <a:ext uri="{FF2B5EF4-FFF2-40B4-BE49-F238E27FC236}">
                <a16:creationId xmlns:a16="http://schemas.microsoft.com/office/drawing/2014/main" id="{8F18F21E-798B-5CA9-9A9C-BEFBFA60F22F}"/>
              </a:ext>
            </a:extLst>
          </p:cNvPr>
          <p:cNvGraphicFramePr>
            <a:graphicFrameLocks noGrp="1"/>
          </p:cNvGraphicFramePr>
          <p:nvPr/>
        </p:nvGraphicFramePr>
        <p:xfrm>
          <a:off x="116921" y="1452878"/>
          <a:ext cx="10479779" cy="517144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917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57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061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66576">
                  <a:extLst>
                    <a:ext uri="{9D8B030D-6E8A-4147-A177-3AD203B41FA5}">
                      <a16:colId xmlns:a16="http://schemas.microsoft.com/office/drawing/2014/main" val="1318487933"/>
                    </a:ext>
                  </a:extLst>
                </a:gridCol>
                <a:gridCol w="206321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0039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76571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76571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574009">
                <a:tc gridSpan="2"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Verantwortliches Team: </a:t>
                      </a:r>
                      <a:endParaRPr sz="1200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Hauptverantwortliche:</a:t>
                      </a:r>
                      <a:endParaRPr sz="12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Zeitraum:</a:t>
                      </a:r>
                      <a:endParaRPr sz="1200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6550">
                <a:tc gridSpan="8"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Thema:</a:t>
                      </a:r>
                      <a:endParaRPr sz="1200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0545">
                <a:tc gridSpan="8"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de-DE" sz="1200" b="1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Analyse des Ist-Stands </a:t>
                      </a:r>
                      <a:r>
                        <a:rPr lang="de-DE" sz="1200" b="1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Fredoka" pitchFamily="2" charset="-79"/>
                          <a:cs typeface="Fredoka" pitchFamily="2" charset="-79"/>
                        </a:rPr>
                        <a:t>(auf Basis bereits vorhandener Daten, Beobachtungen, etc.)</a:t>
                      </a:r>
                      <a:r>
                        <a:rPr lang="de-DE" sz="1400" b="1" dirty="0">
                          <a:solidFill>
                            <a:schemeClr val="tx1"/>
                          </a:solidFill>
                          <a:latin typeface="Fredoka" pitchFamily="2" charset="-79"/>
                          <a:cs typeface="Fredoka" pitchFamily="2" charset="-79"/>
                        </a:rPr>
                        <a:t>:</a:t>
                      </a:r>
                      <a:endParaRPr sz="1200" dirty="0">
                        <a:latin typeface="Fredoka" pitchFamily="2" charset="-79"/>
                        <a:cs typeface="Fredoka" pitchFamily="2" charset="-79"/>
                      </a:endParaRPr>
                    </a:p>
                    <a:p>
                      <a:pPr>
                        <a:defRPr/>
                      </a:pPr>
                      <a:endParaRPr lang="de-DE" sz="1200" b="1" dirty="0">
                        <a:solidFill>
                          <a:schemeClr val="tx1"/>
                        </a:solidFill>
                        <a:latin typeface="Fredoka" pitchFamily="2" charset="-79"/>
                        <a:cs typeface="Fredoka" pitchFamily="2" charset="-79"/>
                      </a:endParaRPr>
                    </a:p>
                    <a:p>
                      <a:pPr>
                        <a:defRPr/>
                      </a:pPr>
                      <a:endParaRPr lang="de-DE" sz="1200" b="1" dirty="0">
                        <a:solidFill>
                          <a:schemeClr val="tx1"/>
                        </a:solidFill>
                        <a:latin typeface="Fredoka" pitchFamily="2" charset="-79"/>
                        <a:cs typeface="Fredoka" pitchFamily="2" charset="-79"/>
                      </a:endParaRPr>
                    </a:p>
                    <a:p>
                      <a:pPr>
                        <a:defRPr/>
                      </a:pPr>
                      <a:endParaRPr lang="de-DE" sz="1200" b="1" dirty="0">
                        <a:solidFill>
                          <a:schemeClr val="tx1"/>
                        </a:solidFill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8428">
                <a:tc gridSpan="3"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Phase 1 – Ziele ableiten:</a:t>
                      </a:r>
                    </a:p>
                    <a:p>
                      <a:pPr>
                        <a:defRPr/>
                      </a:pPr>
                      <a:endParaRPr sz="1200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de-DE" sz="1200" b="1" dirty="0">
                          <a:latin typeface="Fredoka regular"/>
                          <a:cs typeface="Fredoka regular"/>
                        </a:rPr>
                        <a:t>Phase 2 – Maßnahmen ableiten &amp; evaluieren: </a:t>
                      </a:r>
                      <a:endParaRPr sz="1600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Phase 2 – </a:t>
                      </a:r>
                      <a:r>
                        <a:rPr lang="de-DE" sz="1200" b="1" dirty="0">
                          <a:latin typeface="Fredoka regular"/>
                          <a:cs typeface="Fredoka regular"/>
                        </a:rPr>
                        <a:t>Maßnahmen herleiten, durchführen &amp; evaluieren: </a:t>
                      </a:r>
                      <a:endParaRPr lang="de-DE" sz="1200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9621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Ziel</a:t>
                      </a:r>
                      <a:endParaRPr sz="1200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Zielgruppe</a:t>
                      </a:r>
                      <a:endParaRPr sz="1200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de-DE" sz="1200" b="1" dirty="0">
                          <a:latin typeface="Fredoka regular"/>
                          <a:cs typeface="Fredoka regular"/>
                        </a:rPr>
                        <a:t>Maßnahmen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de-DE" sz="1200" b="1">
                          <a:latin typeface="Fredoka" pitchFamily="2" charset="-79"/>
                          <a:cs typeface="Fredoka" pitchFamily="2" charset="-79"/>
                        </a:rPr>
                        <a:t>Maßnahmen</a:t>
                      </a:r>
                      <a:endParaRPr lang="de-DE" sz="1200" b="1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Evaluation der Maßnahmen durch</a:t>
                      </a:r>
                      <a:endParaRPr sz="1200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Gemeinsame Analyse der Evaluationsdaten</a:t>
                      </a:r>
                      <a:endParaRPr sz="1200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de-DE" sz="1200" b="1" dirty="0">
                          <a:latin typeface="Fredoka" pitchFamily="2" charset="-79"/>
                          <a:cs typeface="Fredoka" pitchFamily="2" charset="-79"/>
                        </a:rPr>
                        <a:t>Weitere Handlungs-schritte</a:t>
                      </a:r>
                      <a:endParaRPr sz="1200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22288"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de-DE" sz="1200" dirty="0">
                        <a:latin typeface="Fredoka" pitchFamily="2" charset="-79"/>
                        <a:cs typeface="Fredoka" pitchFamily="2" charset="-79"/>
                      </a:endParaRPr>
                    </a:p>
                    <a:p>
                      <a:pPr>
                        <a:defRPr/>
                      </a:pPr>
                      <a:endParaRPr lang="de-DE" sz="1200" dirty="0">
                        <a:latin typeface="Fredoka" pitchFamily="2" charset="-79"/>
                        <a:cs typeface="Fredoka" pitchFamily="2" charset="-79"/>
                      </a:endParaRPr>
                    </a:p>
                    <a:p>
                      <a:pPr>
                        <a:defRPr/>
                      </a:pPr>
                      <a:endParaRPr lang="de-DE" sz="1200" dirty="0">
                        <a:latin typeface="Fredoka" pitchFamily="2" charset="-79"/>
                        <a:cs typeface="Fredoka" pitchFamily="2" charset="-79"/>
                      </a:endParaRPr>
                    </a:p>
                    <a:p>
                      <a:pPr>
                        <a:defRPr/>
                      </a:pPr>
                      <a:endParaRPr lang="de-DE" sz="1200" dirty="0">
                        <a:latin typeface="Fredoka" pitchFamily="2" charset="-79"/>
                        <a:cs typeface="Fredoka" pitchFamily="2" charset="-79"/>
                      </a:endParaRPr>
                    </a:p>
                    <a:p>
                      <a:pPr>
                        <a:defRPr/>
                      </a:pPr>
                      <a:endParaRPr lang="de-DE" sz="1200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defRPr/>
                      </a:pPr>
                      <a:endParaRPr lang="de-DE" sz="1200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defRPr/>
                      </a:pPr>
                      <a:endParaRPr lang="de-DE" sz="1500">
                        <a:latin typeface="Fredoka regular"/>
                        <a:cs typeface="Fredoka regular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de-DE" sz="1200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07943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de-DE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1007943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de-DE" sz="1200" dirty="0">
                        <a:solidFill>
                          <a:schemeClr val="bg2">
                            <a:lumMod val="50000"/>
                          </a:schemeClr>
                        </a:solidFill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de-DE" sz="1200" dirty="0">
                        <a:latin typeface="Fredoka" pitchFamily="2" charset="-79"/>
                        <a:cs typeface="Fredoka" pitchFamily="2" charset="-79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49149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487</Words>
  <Application>Microsoft Office PowerPoint</Application>
  <PresentationFormat>Benutzerdefiniert</PresentationFormat>
  <Paragraphs>79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11" baseType="lpstr">
      <vt:lpstr>Arial</vt:lpstr>
      <vt:lpstr>Calibri</vt:lpstr>
      <vt:lpstr>Calibri Light</vt:lpstr>
      <vt:lpstr>Fredoka</vt:lpstr>
      <vt:lpstr>Fredoka bold</vt:lpstr>
      <vt:lpstr>Fredoka Light</vt:lpstr>
      <vt:lpstr>Fredoka regular</vt:lpstr>
      <vt:lpstr>Office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Bernd Stratmann</dc:creator>
  <cp:lastModifiedBy>Jana Schlöpker</cp:lastModifiedBy>
  <cp:revision>27</cp:revision>
  <dcterms:created xsi:type="dcterms:W3CDTF">2025-06-20T14:58:55Z</dcterms:created>
  <dcterms:modified xsi:type="dcterms:W3CDTF">2026-03-09T16:36:54Z</dcterms:modified>
</cp:coreProperties>
</file>