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6"/>
  </p:notesMasterIdLst>
  <p:sldIdLst>
    <p:sldId id="256" r:id="rId3"/>
    <p:sldId id="257" r:id="rId4"/>
    <p:sldId id="258" r:id="rId5"/>
  </p:sldIdLst>
  <p:sldSz cx="7559675" cy="1069181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5C3808-7A9E-D603-5404-E759DF52D1C1}" name="Marleen Eggers" initials="ME" userId="8648cee4f545b23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1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Folie mittels Klicken verschieben</a:t>
            </a: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Format der Notizen mittels Klicken bearbeiten</a:t>
            </a:r>
          </a:p>
        </p:txBody>
      </p:sp>
      <p:sp>
        <p:nvSpPr>
          <p:cNvPr id="10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&lt;Kopfzeile&gt;</a:t>
            </a:r>
          </a:p>
        </p:txBody>
      </p:sp>
      <p:sp>
        <p:nvSpPr>
          <p:cNvPr id="109" name="PlaceHolder 4"/>
          <p:cNvSpPr>
            <a:spLocks noGrp="1"/>
          </p:cNvSpPr>
          <p:nvPr>
            <p:ph type="dt" idx="3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&lt;Datum/Uhrzeit&gt;</a:t>
            </a:r>
          </a:p>
        </p:txBody>
      </p:sp>
      <p:sp>
        <p:nvSpPr>
          <p:cNvPr id="110" name="PlaceHolder 5"/>
          <p:cNvSpPr>
            <a:spLocks noGrp="1"/>
          </p:cNvSpPr>
          <p:nvPr>
            <p:ph type="ftr" idx="3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11" name="PlaceHolder 6"/>
          <p:cNvSpPr>
            <a:spLocks noGrp="1"/>
          </p:cNvSpPr>
          <p:nvPr>
            <p:ph type="sldNum" idx="3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B0D067B6-B49B-4B9B-BDB2-04FA43180E5F}" type="slidenum"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‹Nr.›</a:t>
            </a:fld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604285-C3B4-4A4C-9001-B0E7E2603259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400436B-78CD-4D2B-9E20-7542F0139205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2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legalcode.d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legalcode.d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11.png"/><Relationship Id="rId9" Type="http://schemas.openxmlformats.org/officeDocument/2006/relationships/hyperlink" Target="https://creativecommons.org/licenses/by/4.0/legalcode.d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rafik 7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Grafik 10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9" name="Grafik 2"/>
          <p:cNvPicPr/>
          <p:nvPr/>
        </p:nvPicPr>
        <p:blipFill>
          <a:blip r:embed="rId7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" name="Gruppieren 14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11" name="Grafik 11"/>
            <p:cNvPicPr/>
            <p:nvPr/>
          </p:nvPicPr>
          <p:blipFill>
            <a:blip r:embed="rId8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" name="Grafik 12"/>
            <p:cNvPicPr/>
            <p:nvPr/>
          </p:nvPicPr>
          <p:blipFill>
            <a:blip r:embed="rId9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3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328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Titeltextes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 idx="16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ftr" idx="17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sldNum" idx="18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7EA0D3D-C2A8-4597-9F98-E9F74B7E258D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bschnitts-&#10;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15880" y="2665440"/>
            <a:ext cx="6519960" cy="4447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49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49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15880" y="7155000"/>
            <a:ext cx="6519960" cy="233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19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 idx="20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7" name="PlaceHolder 5"/>
          <p:cNvSpPr>
            <a:spLocks noGrp="1"/>
          </p:cNvSpPr>
          <p:nvPr>
            <p:ph type="sldNum" idx="21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1C71B19-350F-4D6E-8298-3A6DC2851E52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382716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 idx="22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ftr" idx="23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93" name="PlaceHolder 6"/>
          <p:cNvSpPr>
            <a:spLocks noGrp="1"/>
          </p:cNvSpPr>
          <p:nvPr>
            <p:ph type="sldNum" idx="24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5FF4FDD-4C47-43E0-84EC-82CBB5FBA17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2056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20560" y="2621160"/>
            <a:ext cx="319788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20560" y="3905640"/>
            <a:ext cx="319788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3827160" y="2621160"/>
            <a:ext cx="321336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3827160" y="3905640"/>
            <a:ext cx="321336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dt" idx="25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0" name="PlaceHolder 7"/>
          <p:cNvSpPr>
            <a:spLocks noGrp="1"/>
          </p:cNvSpPr>
          <p:nvPr>
            <p:ph type="ftr" idx="26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1" name="PlaceHolder 8"/>
          <p:cNvSpPr>
            <a:spLocks noGrp="1"/>
          </p:cNvSpPr>
          <p:nvPr>
            <p:ph type="sldNum" idx="27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EDA7FC2-2885-4E1D-B344-B2EB08CD3BF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dt" idx="28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ftr" idx="29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5" name="PlaceHolder 4"/>
          <p:cNvSpPr>
            <a:spLocks noGrp="1"/>
          </p:cNvSpPr>
          <p:nvPr>
            <p:ph type="sldNum" idx="30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78445F4-3F30-4A5A-800D-209FC49FF11D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Grafik 10"/>
          <p:cNvPicPr/>
          <p:nvPr/>
        </p:nvPicPr>
        <p:blipFill>
          <a:blip r:embed="rId3"/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46" name="Grafik 3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Grafik 5"/>
          <p:cNvPicPr/>
          <p:nvPr/>
        </p:nvPicPr>
        <p:blipFill>
          <a:blip r:embed="rId5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8" name="Gruppieren 11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49" name="Grafik 12"/>
            <p:cNvPicPr/>
            <p:nvPr/>
          </p:nvPicPr>
          <p:blipFill>
            <a:blip r:embed="rId6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0" name="Grafik 13"/>
            <p:cNvPicPr/>
            <p:nvPr/>
          </p:nvPicPr>
          <p:blipFill>
            <a:blip r:embed="rId7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1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8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58" name="Grafik 2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Grafik 3"/>
          <p:cNvPicPr/>
          <p:nvPr/>
        </p:nvPicPr>
        <p:blipFill>
          <a:blip r:embed="rId5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0" name="Gruppieren 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61" name="Grafik 8"/>
            <p:cNvPicPr/>
            <p:nvPr/>
          </p:nvPicPr>
          <p:blipFill>
            <a:blip r:embed="rId6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2" name="Grafik 15"/>
            <p:cNvPicPr/>
            <p:nvPr/>
          </p:nvPicPr>
          <p:blipFill>
            <a:blip r:embed="rId7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3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8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0" name="Grafik 1"/>
          <p:cNvPicPr/>
          <p:nvPr/>
        </p:nvPicPr>
        <p:blipFill>
          <a:blip r:embed="rId4"/>
          <a:stretch/>
        </p:blipFill>
        <p:spPr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PlaceHolder 5"/>
          <p:cNvSpPr>
            <a:spLocks noGrp="1"/>
          </p:cNvSpPr>
          <p:nvPr>
            <p:ph type="body" hasCustomPrompt="1"/>
          </p:nvPr>
        </p:nvSpPr>
        <p:spPr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2" name="Grafik 4"/>
          <p:cNvPicPr/>
          <p:nvPr/>
        </p:nvPicPr>
        <p:blipFill>
          <a:blip r:embed="rId5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Grafik 5"/>
          <p:cNvPicPr/>
          <p:nvPr/>
        </p:nvPicPr>
        <p:blipFill>
          <a:blip r:embed="rId6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4" name="Gruppieren 1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75" name="Grafik 16"/>
            <p:cNvPicPr/>
            <p:nvPr/>
          </p:nvPicPr>
          <p:blipFill>
            <a:blip r:embed="rId7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6" name="Grafik 17"/>
            <p:cNvPicPr/>
            <p:nvPr/>
          </p:nvPicPr>
          <p:blipFill>
            <a:blip r:embed="rId8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7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9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dt" idx="1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2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sldNum" idx="3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C65DDE1-395F-44F2-B36D-239C86BE207E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dt" idx="4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5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sldNum" idx="6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D5864A8-4C16-48DC-A16B-437C800338F8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ld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Bild durch Klicken auf Symbol hinzufügen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7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8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9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B2364B6-0D46-418D-BCC5-0A727BE5C3C3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0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1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12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5D0F7E1-337B-4048-A592-EED254D5E97C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409720" y="569160"/>
            <a:ext cx="162972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19840" y="569160"/>
            <a:ext cx="479520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3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14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sldNum" idx="15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F81CA69-0584-41D7-BC60-515D29B9DB2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</a:t>
            </a:r>
            <a:r>
              <a:rPr lang="de-DE" dirty="0">
                <a:solidFill>
                  <a:schemeClr val="dk1"/>
                </a:solidFill>
                <a:latin typeface="Fredoka Medium"/>
                <a:ea typeface="Arial"/>
              </a:rPr>
              <a:t>Schwerpunktmodul 3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3" name="Textfeld 1"/>
          <p:cNvSpPr/>
          <p:nvPr/>
        </p:nvSpPr>
        <p:spPr>
          <a:xfrm>
            <a:off x="199080" y="10285200"/>
            <a:ext cx="334800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Nicol Sperling, Jana Schlöpker, Dr. Tina von Dapper-Saalfels, Dr. Barbara Zschiesche, Prof. Dr. Julia Gerick, Prof. Dr. Sonja Nonte.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14" name="Tabelle 3"/>
          <p:cNvGraphicFramePr/>
          <p:nvPr>
            <p:extLst>
              <p:ext uri="{D42A27DB-BD31-4B8C-83A1-F6EECF244321}">
                <p14:modId xmlns:p14="http://schemas.microsoft.com/office/powerpoint/2010/main" val="906946705"/>
              </p:ext>
            </p:extLst>
          </p:nvPr>
        </p:nvGraphicFramePr>
        <p:xfrm>
          <a:off x="360000" y="1094040"/>
          <a:ext cx="6840000" cy="5897880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</a:rPr>
                        <a:t>(ca.)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10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Einstieg und Rückblick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Begrüßung und Einblick in den Tagesablauf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Rückblick auf die vergangene Zusammenarbeit und die durchlaufenen Stationen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Impulsfrage greift die jeweiligen Schwerpunkte der Schule auf. Hier können sich Personen mündlich äußern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</a:p>
                    <a:p>
                      <a:pPr marL="0" indent="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None/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Prozess der datengestützten Entscheidungsfindung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 der datengestützten Entscheidungsfindung anhand</a:t>
                      </a:r>
                      <a:r>
                        <a:rPr lang="de-DE" sz="15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Arial"/>
                        </a:rPr>
                        <a:t> 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theoretischer Konzepte und Modelle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endParaRPr lang="de-DE" sz="12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Fredoka regular"/>
                        <a:ea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10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Calibri"/>
                        </a:rPr>
                        <a:t>Vorstellung digitaler Tools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Vorstellung digitaler Tools und Diagnostiken sowie Möglichkeiten und Grenzen zur Erfassung und Visualisierung von Daten, ggf. ergänzt durch einen kurzen Austausch zu genutzten Tools und Diagnostiken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400" marR="6840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marR="0" lvl="0" indent="-17136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>
                          <a:srgbClr val="000000"/>
                        </a:buClr>
                        <a:buSzTx/>
                        <a:buFont typeface="Symbol" charset="2"/>
                        <a:buChar char=""/>
                        <a:tabLst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</a:rPr>
                        <a:t>Anhand der Tabelle zu den digitalen Tools kann ein Austausch zu aktuell genutzten Diagnostiken &amp; Tools/ Vorgehensweisen eingebaut werden</a:t>
                      </a:r>
                    </a:p>
                    <a:p>
                      <a:pPr marL="171360" marR="0" lvl="0" indent="-17136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>
                          <a:srgbClr val="000000"/>
                        </a:buClr>
                        <a:buSzTx/>
                        <a:buFont typeface="Symbol" charset="2"/>
                        <a:buChar char=""/>
                        <a:tabLst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</a:rPr>
                        <a:t>Informieren Sie sich ggf. vorab über die spezifischen Bestimmungen der Schulträger und Länder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PAUSE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</a:t>
            </a:r>
            <a:r>
              <a:rPr lang="de-DE" dirty="0">
                <a:solidFill>
                  <a:schemeClr val="dk1"/>
                </a:solidFill>
                <a:latin typeface="Fredoka Medium"/>
                <a:ea typeface="Arial"/>
              </a:rPr>
              <a:t>Schwerpunktmodul 3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6" name="Textfeld 1"/>
          <p:cNvSpPr/>
          <p:nvPr/>
        </p:nvSpPr>
        <p:spPr>
          <a:xfrm>
            <a:off x="199080" y="10285200"/>
            <a:ext cx="334800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Nicol Sperling, Jana Schlöpker, Dr. Tina von Dapper-Saalfels, Dr. Barbara Zschiesche, Prof. Dr. Julia Gerick, Prof. Dr. Sonja Nonte.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17" name="Tabelle 2"/>
          <p:cNvGraphicFramePr/>
          <p:nvPr>
            <p:extLst>
              <p:ext uri="{D42A27DB-BD31-4B8C-83A1-F6EECF244321}">
                <p14:modId xmlns:p14="http://schemas.microsoft.com/office/powerpoint/2010/main" val="2541953418"/>
              </p:ext>
            </p:extLst>
          </p:nvPr>
        </p:nvGraphicFramePr>
        <p:xfrm>
          <a:off x="360000" y="1119600"/>
          <a:ext cx="6840000" cy="7010400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45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de-DE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Gemeinsame Konzeptentwicklung:</a:t>
                      </a:r>
                      <a:br>
                        <a:rPr sz="1200" dirty="0"/>
                      </a:b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Jahreskreis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Vorstellung des Jahreskreis-Konzepts als Überblick über die Diagnostik an der Schule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Arbeit in Gruppen (Fachgruppen oder Jahrgänge), um einen Überblick über die Diagnostiken zu bekommen und ihren Zeitpunkt und Nutzen zu reflektieren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Abgeschlossen wird diese Phase durch die Vorstellung der Gruppenergebnisse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400" marR="6840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Der Jahreskreis sollte vorab in Zusammenarbeit mit der Steuergruppe erstellt und für den Workshop gedruckt werden (Siehe PowerPoint-Vorlage und AB Jahreskreis, S. 2) 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Jede Gruppe erhält zur Bearbeitung einen ausgedruckten Jahreskreis und das Arbeitsblatt Jahreskreis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bearbeiteten Jahreskreise werden abfotografiert und über einen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Beamer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oder mithilfe der Vorlage präsentiert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SM3 AB Jahreskreis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Poster Jahreskreis A3 (ausgedruckt)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Post-</a:t>
                      </a:r>
                      <a:r>
                        <a:rPr lang="de-DE" sz="12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Its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Fredoka regular"/>
                        <a:ea typeface="Arial"/>
                        <a:cs typeface="Fredoka regular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Marker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ggf. </a:t>
                      </a:r>
                      <a:r>
                        <a:rPr lang="de-DE" sz="12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Beamer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60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1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entury Gothic"/>
                          <a:ea typeface="Calibri"/>
                          <a:cs typeface="Fredoka regular"/>
                        </a:rPr>
                        <a:t>Gemeinsame Konzeptentwicklung: </a:t>
                      </a:r>
                      <a:br>
                        <a:rPr sz="1100" dirty="0">
                          <a:cs typeface="Fredoka regular"/>
                        </a:rPr>
                      </a:br>
                      <a:r>
                        <a:rPr lang="de-DE" sz="11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entury Gothic"/>
                          <a:ea typeface="Calibri"/>
                          <a:cs typeface="Fredoka regular"/>
                        </a:rPr>
                        <a:t>Ziel- und Maßnahmenplan</a:t>
                      </a:r>
                      <a:endParaRPr lang="de-DE" sz="11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Vorstellung des Konzepts Ziel- und Maßnahmenplan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Erstellung möglicher Entwürfe eigener Ziel- und Maßnahmenpläne in Gruppen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Abschluss durch einen gemeinsamen Austausch im Plenum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400" marR="6840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Erneutes Einfinden in den Gruppen aus der vorherigen Arbeitsphase. </a:t>
                      </a:r>
                    </a:p>
                    <a:p>
                      <a:pPr marL="171450" indent="-17145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Gemeinsam überlegen die Gruppen, woran sie arbeiten möchten. In dieser Phase sollte geschaut werden, ob die Gruppen mehr Unterstützung oder Impulse benötigen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Zur Präsentation der Ergebnisse werden die Pläne in der zweiten Phase abfotografiert und über den </a:t>
                      </a: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Beamer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 gezeigt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SM3 AB Ziel- und Maßnahmenplan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</a:rPr>
                        <a:t>SM3 Ziel- und Maßnahmenplan Vorlage und Beispiel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Beamer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</a:t>
            </a:r>
            <a:r>
              <a:rPr lang="de-DE" dirty="0">
                <a:solidFill>
                  <a:schemeClr val="dk1"/>
                </a:solidFill>
                <a:latin typeface="Fredoka Medium"/>
                <a:ea typeface="Arial"/>
              </a:rPr>
              <a:t>Schwerpunktmodul 3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1500" b="0" u="none" strike="noStrike">
              <a:solidFill>
                <a:schemeClr val="dk1"/>
              </a:solidFill>
              <a:effectLst/>
              <a:uFillTx/>
              <a:latin typeface="Fredoka regular"/>
              <a:ea typeface="Arial"/>
            </a:endParaRPr>
          </a:p>
        </p:txBody>
      </p:sp>
      <p:sp>
        <p:nvSpPr>
          <p:cNvPr id="122" name="Textfeld 7"/>
          <p:cNvSpPr/>
          <p:nvPr/>
        </p:nvSpPr>
        <p:spPr>
          <a:xfrm>
            <a:off x="203040" y="10305720"/>
            <a:ext cx="3342240" cy="27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Fredoka regular"/>
              </a:rPr>
              <a:t>Nicol Sperling, Jana Schlöpker, Dr. Tina von Dapper-Saalfels, Dr. Barbara Zschiesche, Prof. Dr. Julia Gerick, Prof. Dr. Sonja Nonte.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3" name="Textfeld 4"/>
          <p:cNvSpPr/>
          <p:nvPr/>
        </p:nvSpPr>
        <p:spPr>
          <a:xfrm>
            <a:off x="522017" y="3670920"/>
            <a:ext cx="6515640" cy="369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24" name="Tabelle 2"/>
          <p:cNvGraphicFramePr/>
          <p:nvPr>
            <p:extLst>
              <p:ext uri="{D42A27DB-BD31-4B8C-83A1-F6EECF244321}">
                <p14:modId xmlns:p14="http://schemas.microsoft.com/office/powerpoint/2010/main" val="851701575"/>
              </p:ext>
            </p:extLst>
          </p:nvPr>
        </p:nvGraphicFramePr>
        <p:xfrm>
          <a:off x="360000" y="1202040"/>
          <a:ext cx="6840000" cy="2468880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Didaktischer Kommentar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Materialen 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20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Reflexion und Ausblick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Ausblick auf die praktische Umsetzung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Vereinbarung nächster schulinterne Schritte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Feedback zum heutigen Workshop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Halten Sie die konkret getroffenen Vereinbarungen in einem Dokument oder einem digitalen Tool fest</a:t>
                      </a:r>
                    </a:p>
                    <a:p>
                      <a:pPr marL="171450" indent="-17145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Fredoka regular"/>
                        <a:ea typeface="Arial"/>
                      </a:endParaRPr>
                    </a:p>
                    <a:p>
                      <a:pPr marL="171450" indent="-17145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Für das Feedback zum Modul bietet sich die Erstellung einer Umfrage an. Oder nutzen Sie die vorbereitete Folie, die sie ggf. mit einer anderen Feedbackfrage fühlen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68400" marR="68400" marT="0" marB="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Karten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Dokumentations-tool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Menti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535</Words>
  <Application>Microsoft Office PowerPoint</Application>
  <PresentationFormat>Benutzerdefiniert</PresentationFormat>
  <Paragraphs>83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Fredoka bold</vt:lpstr>
      <vt:lpstr>Fredoka Light</vt:lpstr>
      <vt:lpstr>Fredoka Medium</vt:lpstr>
      <vt:lpstr>Fredoka regular</vt:lpstr>
      <vt:lpstr>Symbol</vt:lpstr>
      <vt:lpstr>Office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Bernd Stratmann</dc:creator>
  <dc:description/>
  <cp:lastModifiedBy>Nicol Sperling</cp:lastModifiedBy>
  <cp:revision>42</cp:revision>
  <dcterms:created xsi:type="dcterms:W3CDTF">2025-06-18T12:51:37Z</dcterms:created>
  <dcterms:modified xsi:type="dcterms:W3CDTF">2026-05-15T10:55:03Z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</vt:r8>
  </property>
  <property fmtid="{D5CDD505-2E9C-101B-9397-08002B2CF9AE}" pid="3" name="PresentationFormat">
    <vt:lpwstr>Benutzerdefiniert</vt:lpwstr>
  </property>
  <property fmtid="{D5CDD505-2E9C-101B-9397-08002B2CF9AE}" pid="4" name="Slides">
    <vt:r8>3</vt:r8>
  </property>
</Properties>
</file>