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5"/>
  </p:notesMasterIdLst>
  <p:sldIdLst>
    <p:sldId id="256" r:id="rId3"/>
    <p:sldId id="257" r:id="rId4"/>
  </p:sldIdLst>
  <p:sldSz cx="7559675" cy="1069181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5C3808-7A9E-D603-5404-E759DF52D1C1}" name="Marleen Eggers" initials="ME" userId="8648cee4f545b23a" providerId="Windows Live"/>
  <p188:author id="{5083C47C-0120-BD87-8311-A980C9496245}" name="Nicol Sperling" initials="NS" userId="S-1-5-21-2984626818-1625470374-1399395984-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Folie mittels Klicken verschieben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Format der Notizen mittels Klicken bearbeiten</a:t>
            </a:r>
          </a:p>
        </p:txBody>
      </p:sp>
      <p:sp>
        <p:nvSpPr>
          <p:cNvPr id="1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&lt;Kopfzeile&gt;</a:t>
            </a:r>
          </a:p>
        </p:txBody>
      </p:sp>
      <p:sp>
        <p:nvSpPr>
          <p:cNvPr id="111" name="PlaceHolder 4"/>
          <p:cNvSpPr>
            <a:spLocks noGrp="1"/>
          </p:cNvSpPr>
          <p:nvPr>
            <p:ph type="dt" idx="3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&lt;Datum/Uhrzeit&gt;</a:t>
            </a:r>
          </a:p>
        </p:txBody>
      </p:sp>
      <p:sp>
        <p:nvSpPr>
          <p:cNvPr id="112" name="PlaceHolder 5"/>
          <p:cNvSpPr>
            <a:spLocks noGrp="1"/>
          </p:cNvSpPr>
          <p:nvPr>
            <p:ph type="ftr" idx="3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13" name="PlaceHolder 6"/>
          <p:cNvSpPr>
            <a:spLocks noGrp="1"/>
          </p:cNvSpPr>
          <p:nvPr>
            <p:ph type="sldNum" idx="3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74946F70-283E-4123-B2A8-C09AD173F321}" type="slidenum"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‹Nr.›</a:t>
            </a:fld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66FF71-D8C2-4551-B1D4-0C8AECA69542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1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C3F807E-D943-4D06-A682-6B3EFE2698A2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2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12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legalcode.d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13.png"/><Relationship Id="rId9" Type="http://schemas.openxmlformats.org/officeDocument/2006/relationships/hyperlink" Target="https://creativecommons.org/licenses/by/4.0/legalcode.de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ein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Grafik 7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Grafik 10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9" name="Grafik 2"/>
          <p:cNvPicPr/>
          <p:nvPr/>
        </p:nvPicPr>
        <p:blipFill>
          <a:blip r:embed="rId7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" name="Gruppieren 14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11" name="Grafik 11"/>
            <p:cNvPicPr/>
            <p:nvPr/>
          </p:nvPicPr>
          <p:blipFill>
            <a:blip r:embed="rId8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" name="Grafik 12"/>
            <p:cNvPicPr/>
            <p:nvPr/>
          </p:nvPicPr>
          <p:blipFill>
            <a:blip r:embed="rId9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3" name="Textfeld 3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title"/>
          </p:nvPr>
        </p:nvSpPr>
        <p:spPr>
          <a:xfrm>
            <a:off x="377640" y="426240"/>
            <a:ext cx="680328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Format des Titeltextes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dt" idx="16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ftr" idx="17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sldNum" idx="18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108893B-34CA-4776-9429-0A8316F1D002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bschnitts-&#10;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15880" y="2665440"/>
            <a:ext cx="6519960" cy="4447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49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49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15880" y="7155000"/>
            <a:ext cx="6519960" cy="233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19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ftr" idx="20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89" name="PlaceHolder 5"/>
          <p:cNvSpPr>
            <a:spLocks noGrp="1"/>
          </p:cNvSpPr>
          <p:nvPr>
            <p:ph type="sldNum" idx="21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6FCA46D-FD99-4802-8150-A46A1E411124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382716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dt" idx="22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ftr" idx="23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95" name="PlaceHolder 6"/>
          <p:cNvSpPr>
            <a:spLocks noGrp="1"/>
          </p:cNvSpPr>
          <p:nvPr>
            <p:ph type="sldNum" idx="24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96731FD-2530-4F5B-BD92-15579D506C8D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erglei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2056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20560" y="2621160"/>
            <a:ext cx="319788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20560" y="3905640"/>
            <a:ext cx="319788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3827160" y="2621160"/>
            <a:ext cx="321336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body"/>
          </p:nvPr>
        </p:nvSpPr>
        <p:spPr>
          <a:xfrm>
            <a:off x="3827160" y="3905640"/>
            <a:ext cx="321336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dt" idx="25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" name="PlaceHolder 7"/>
          <p:cNvSpPr>
            <a:spLocks noGrp="1"/>
          </p:cNvSpPr>
          <p:nvPr>
            <p:ph type="ftr" idx="26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03" name="PlaceHolder 8"/>
          <p:cNvSpPr>
            <a:spLocks noGrp="1"/>
          </p:cNvSpPr>
          <p:nvPr>
            <p:ph type="sldNum" idx="27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3D56F13-AD17-4FC9-9B79-BA754F9ACEBF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dt" idx="28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ftr" idx="29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07" name="PlaceHolder 4"/>
          <p:cNvSpPr>
            <a:spLocks noGrp="1"/>
          </p:cNvSpPr>
          <p:nvPr>
            <p:ph type="sldNum" idx="30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BB1E82F-8FD4-4594-B67D-4337827F56E7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ein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Grafik 10"/>
          <p:cNvPicPr/>
          <p:nvPr/>
        </p:nvPicPr>
        <p:blipFill>
          <a:blip r:embed="rId3"/>
          <a:stretch/>
        </p:blipFill>
        <p:spPr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46" name="Grafik 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5"/>
          <p:cNvSpPr>
            <a:spLocks noGrp="1"/>
          </p:cNvSpPr>
          <p:nvPr>
            <p:ph type="body" hasCustomPrompt="1"/>
          </p:nvPr>
        </p:nvSpPr>
        <p:spPr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chemeClr val="lt1"/>
                </a:solidFill>
                <a:effectLst/>
                <a:uFillTx/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48" name="Grafik 3"/>
          <p:cNvPicPr/>
          <p:nvPr/>
        </p:nvPicPr>
        <p:blipFill>
          <a:blip r:embed="rId6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Grafik 5"/>
          <p:cNvPicPr/>
          <p:nvPr/>
        </p:nvPicPr>
        <p:blipFill>
          <a:blip r:embed="rId7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0" name="Gruppieren 11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51" name="Grafik 12"/>
            <p:cNvPicPr/>
            <p:nvPr/>
          </p:nvPicPr>
          <p:blipFill>
            <a:blip r:embed="rId8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2" name="Grafik 13"/>
            <p:cNvPicPr/>
            <p:nvPr/>
          </p:nvPicPr>
          <p:blipFill>
            <a:blip r:embed="rId9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3" name="Textfeld 1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zwei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Grafik 10"/>
          <p:cNvPicPr/>
          <p:nvPr/>
        </p:nvPicPr>
        <p:blipFill>
          <a:blip r:embed="rId3"/>
          <a:stretch/>
        </p:blipFill>
        <p:spPr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60" name="Grafik 2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Grafik 3"/>
          <p:cNvPicPr/>
          <p:nvPr/>
        </p:nvPicPr>
        <p:blipFill>
          <a:blip r:embed="rId5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62" name="Gruppieren 5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63" name="Grafik 8"/>
            <p:cNvPicPr/>
            <p:nvPr/>
          </p:nvPicPr>
          <p:blipFill>
            <a:blip r:embed="rId6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4" name="Grafik 15"/>
            <p:cNvPicPr/>
            <p:nvPr/>
          </p:nvPicPr>
          <p:blipFill>
            <a:blip r:embed="rId7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5" name="Textfeld 1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8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zwei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Grafik 10"/>
          <p:cNvPicPr/>
          <p:nvPr/>
        </p:nvPicPr>
        <p:blipFill>
          <a:blip r:embed="rId3"/>
          <a:stretch/>
        </p:blipFill>
        <p:spPr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72" name="Grafik 1"/>
          <p:cNvPicPr/>
          <p:nvPr/>
        </p:nvPicPr>
        <p:blipFill>
          <a:blip r:embed="rId4"/>
          <a:stretch/>
        </p:blipFill>
        <p:spPr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PlaceHolder 5"/>
          <p:cNvSpPr>
            <a:spLocks noGrp="1"/>
          </p:cNvSpPr>
          <p:nvPr>
            <p:ph type="body" hasCustomPrompt="1"/>
          </p:nvPr>
        </p:nvSpPr>
        <p:spPr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chemeClr val="lt1"/>
                </a:solidFill>
                <a:effectLst/>
                <a:uFillTx/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74" name="Grafik 4"/>
          <p:cNvPicPr/>
          <p:nvPr/>
        </p:nvPicPr>
        <p:blipFill>
          <a:blip r:embed="rId5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Grafik 5"/>
          <p:cNvPicPr/>
          <p:nvPr/>
        </p:nvPicPr>
        <p:blipFill>
          <a:blip r:embed="rId6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6" name="Gruppieren 15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77" name="Grafik 16"/>
            <p:cNvPicPr/>
            <p:nvPr/>
          </p:nvPicPr>
          <p:blipFill>
            <a:blip r:embed="rId7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8" name="Grafik 17"/>
            <p:cNvPicPr/>
            <p:nvPr/>
          </p:nvPicPr>
          <p:blipFill>
            <a:blip r:embed="rId8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79" name="Textfeld 3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9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dt" idx="1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2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sldNum" idx="3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E0F4F02-6529-4BB7-B12B-9522E5CFDC67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dt" idx="4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ftr" idx="5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23" name="PlaceHolder 6"/>
          <p:cNvSpPr>
            <a:spLocks noGrp="1"/>
          </p:cNvSpPr>
          <p:nvPr>
            <p:ph type="sldNum" idx="6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529D12D-862A-4B71-9BCA-3A52F1BDA06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ld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Bild durch Klicken auf Symbol hinzufügen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7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8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sldNum" idx="9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EB9F620-D54A-4D6C-97C0-C3D9FC73D626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0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1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sldNum" idx="12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2CEC98F-1647-4373-B9FE-0A4ABBBDB16E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409720" y="569160"/>
            <a:ext cx="162972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19840" y="569160"/>
            <a:ext cx="479520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3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ftr" idx="14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39" name="PlaceHolder 5"/>
          <p:cNvSpPr>
            <a:spLocks noGrp="1"/>
          </p:cNvSpPr>
          <p:nvPr>
            <p:ph type="sldNum" idx="15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0BC3F3A-E75A-4FE2-BE04-23C2394C970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Grundlagenmodul 1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  <a:ea typeface="Arial"/>
            </a:endParaRPr>
          </a:p>
        </p:txBody>
      </p:sp>
      <p:sp>
        <p:nvSpPr>
          <p:cNvPr id="116" name="Textfeld 1"/>
          <p:cNvSpPr/>
          <p:nvPr/>
        </p:nvSpPr>
        <p:spPr>
          <a:xfrm>
            <a:off x="199080" y="10285200"/>
            <a:ext cx="336564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Jana Schlöpker, Nicol Sperling, 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Dr. Tina von Dapper-Saalfels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, 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Dr. Barbara Zschiesche. 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Prof. Dr. Julia Gerick, Prof. Dr. Sonja Nonte.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17" name="Tabelle 2"/>
          <p:cNvGraphicFramePr/>
          <p:nvPr>
            <p:extLst>
              <p:ext uri="{D42A27DB-BD31-4B8C-83A1-F6EECF244321}">
                <p14:modId xmlns:p14="http://schemas.microsoft.com/office/powerpoint/2010/main" val="614742701"/>
              </p:ext>
            </p:extLst>
          </p:nvPr>
        </p:nvGraphicFramePr>
        <p:xfrm>
          <a:off x="447480" y="1174320"/>
          <a:ext cx="6435720" cy="7406640"/>
        </p:xfrm>
        <a:graphic>
          <a:graphicData uri="http://schemas.openxmlformats.org/drawingml/2006/table">
            <a:tbl>
              <a:tblPr/>
              <a:tblGrid>
                <a:gridCol w="6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64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(ca.)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Didaktischer Kommentar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Zusätzliche Materialien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Einstieg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Begrüßung, Einblick in den Ablauf der Zusammenarbeit und in den Tagesablauf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Der Ablauf der Zusammenarbeit ist exemplarisch und sollte angepasst werden.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72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20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Einführung in die Datengestützte Schulentwicklung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Einstiegsfragen können sowohl direkt mündlich, oder auch mithilfe einer Wortwolke z.B. über Menti erfolgen </a:t>
                      </a:r>
                      <a:r>
                        <a:rPr lang="de-DE" sz="10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(für einen Einblick und antizipierte Ergebnisse s. „Einstieg Wortwolke </a:t>
                      </a:r>
                      <a:r>
                        <a:rPr lang="de-DE" sz="10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Bsp</a:t>
                      </a:r>
                      <a:r>
                        <a:rPr lang="de-DE" sz="10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“ aus dem Projekt). </a:t>
                      </a:r>
                      <a:endParaRPr lang="de-DE" sz="10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Menti o.ä.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440">
                <a:tc gridSpan="4"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                         </a:t>
                      </a:r>
                      <a:r>
                        <a:rPr lang="de-DE" sz="1200" b="1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Worldcafé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772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10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Einleitung und Gruppenbildung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Erklärung des </a:t>
                      </a: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Worldcafé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-Formats und Vorstellung der Themen.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Bei Bedarf können andere Themenschwerpunkte und Fragen vorbereitet werden. Wählen Sie hierfür die Blanko-Vorlage des Posters.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Projektposter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82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Diskussionsrunde 1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</a:t>
                      </a: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Teilnehmer:innen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 diskutieren die Themen in ihren Gruppen an den Tischen.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Weisen Sie hier nochmals darauf hin, dass sich die Fragen auf das jeweilige Schwerpunktthema des Tisches beziehen.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Räume und Gruppentische (für 5-8 Personen)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Poster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Stifte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9012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Diskussionsrunde 2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</a:t>
                      </a: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Teilnehmer:innen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 wechseln nach jeder Runde den Tisch, um zu einem neuen Thema zu diskutieren.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An jedem Tisch bleibt eine Fokusperson, die die Diskussionsergebnisse zusammenfasst und neuen </a:t>
                      </a: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Teilnehmer:innen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 vorstellt.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Bei Bedarf können, je nach Größe des Kollegiums und der Zeit, zwei zusätzliche Diskussionsrunden durchgeführt werden.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So haben alle die Möglichkeit sich mit jedem Themenschwerpunkt auseinanderzusetzen.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Räume und Gruppentische (für 5-8 Personen)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Poster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Stifte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 dirty="0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Grundlagenmodul 1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  <a:ea typeface="Arial"/>
            </a:endParaRPr>
          </a:p>
        </p:txBody>
      </p:sp>
      <p:sp>
        <p:nvSpPr>
          <p:cNvPr id="121" name="Textfeld 1"/>
          <p:cNvSpPr/>
          <p:nvPr/>
        </p:nvSpPr>
        <p:spPr>
          <a:xfrm>
            <a:off x="199080" y="10285200"/>
            <a:ext cx="336564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Jana Schlöpker, Nicol Sperling, 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Dr. Tina von Dapper-Saalfels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, 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Dr. Barbara Zschiesche. 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Prof. Dr. Julia Gerick, Prof. Dr. Sonja Nonte.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22" name="Tabelle 2"/>
          <p:cNvGraphicFramePr/>
          <p:nvPr>
            <p:extLst>
              <p:ext uri="{D42A27DB-BD31-4B8C-83A1-F6EECF244321}">
                <p14:modId xmlns:p14="http://schemas.microsoft.com/office/powerpoint/2010/main" val="329679535"/>
              </p:ext>
            </p:extLst>
          </p:nvPr>
        </p:nvGraphicFramePr>
        <p:xfrm>
          <a:off x="447480" y="1174320"/>
          <a:ext cx="6435720" cy="4084320"/>
        </p:xfrm>
        <a:graphic>
          <a:graphicData uri="http://schemas.openxmlformats.org/drawingml/2006/table">
            <a:tbl>
              <a:tblPr/>
              <a:tblGrid>
                <a:gridCol w="6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64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(ca.)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Didaktischer Kommentar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Zusätzliche Materialien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68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20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Galeriegang und Priorisierung von Wünschen/Themen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Weiterer Austausch und Priorisierung einzelner Wünsche/Themen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Priorisierung der Themen kann nach Bedarf weiter differenziert werden, indem z. B. Personen aus dem Ganztag und Lehrkräfte verschiedenfarbige Klebepunkte nutzen.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Tesafilm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Ggf. Magnete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Timer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Klebepunkte (ggf. mehrere Farben)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2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Reflexion und Ausblick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Setzung erster Schwerpunktthemen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Ausblick auf weitere Zusammenarbeit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Feedback zum heutigen Workshop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Bildung einer Steuergruppe kann auch erst einige Zeit nach dem Auftaktworkshop erfolgen.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Kurzer Abschluss und Feedback zum Modul. Hierfür können Sie anhand der Beispielfragen oder eigenen Fragen vorab eine Umfrage erstellen.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Menti o.ä.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217800" indent="-21780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Arial"/>
                        <a:buChar char="–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Fredoka regular"/>
                        </a:rPr>
                        <a:t>Präsentation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3" name="Textfeld 4"/>
          <p:cNvSpPr/>
          <p:nvPr/>
        </p:nvSpPr>
        <p:spPr>
          <a:xfrm>
            <a:off x="447480" y="6066360"/>
            <a:ext cx="6515640" cy="31378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18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444</Words>
  <Application>Microsoft Office PowerPoint</Application>
  <PresentationFormat>Benutzerdefiniert</PresentationFormat>
  <Paragraphs>68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2" baseType="lpstr">
      <vt:lpstr>Arial</vt:lpstr>
      <vt:lpstr>Calibri</vt:lpstr>
      <vt:lpstr>Calibri Light</vt:lpstr>
      <vt:lpstr>Fredoka bold</vt:lpstr>
      <vt:lpstr>Fredoka Light</vt:lpstr>
      <vt:lpstr>Fredoka Medium</vt:lpstr>
      <vt:lpstr>Fredoka regular</vt:lpstr>
      <vt:lpstr>Symbol</vt:lpstr>
      <vt:lpstr>Office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Bernd Stratmann</dc:creator>
  <dc:description/>
  <cp:lastModifiedBy>Nicol Sperling</cp:lastModifiedBy>
  <cp:revision>37</cp:revision>
  <dcterms:created xsi:type="dcterms:W3CDTF">2025-06-18T12:51:37Z</dcterms:created>
  <dcterms:modified xsi:type="dcterms:W3CDTF">2026-05-15T09:05:56Z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Benutzerdefiniert</vt:lpwstr>
  </property>
  <property fmtid="{D5CDD505-2E9C-101B-9397-08002B2CF9AE}" pid="4" name="Slides">
    <vt:r8>3</vt:r8>
  </property>
</Properties>
</file>