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A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/>
  </p:normalViewPr>
  <p:slideViewPr>
    <p:cSldViewPr snapToGrid="0" showGuides="1">
      <p:cViewPr>
        <p:scale>
          <a:sx n="200" d="100"/>
          <a:sy n="200" d="100"/>
        </p:scale>
        <p:origin x="144" y="-53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hyperlink" Target="https://creativecommons.org/licenses/by/4.0/legalcode.de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90216A72-B0BE-EF0D-2C78-DDC135140E6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98F25D5-466A-62D0-40F5-98786DD8542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7CE19A6D-DA7C-9062-DF53-ACE8D4C5539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9D9F6BAE-EF4E-EFE8-52F6-EF4D0D361A5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71E8F95-512B-A155-BED8-71D1745C6070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1129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74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13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858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283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72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ein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200074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520831"/>
            <a:ext cx="9217025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5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3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4213"/>
            <a:ext cx="5905500" cy="30647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einzeilig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3198177-2905-1326-5BEB-661DEBDE141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9CC5371-7294-194C-35A5-BB18D9BBEF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42CE4CA-7562-0FC6-6ECF-C8FE8282D22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BD55C13-17BF-6222-33D4-D9644AB40F3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9584ED4-FA0B-1607-388B-F3A6D84C085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D45D164-9218-8F10-FAC8-1B5890F3328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990905F-ACDD-E722-334F-AFA1BBB77142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4205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635" userDrawn="1">
          <p15:clr>
            <a:srgbClr val="C35EA4"/>
          </p15:clr>
        </p15:guide>
        <p15:guide id="4" orient="horz" pos="95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8" pos="6339" userDrawn="1">
          <p15:clr>
            <a:srgbClr val="5ACBF0"/>
          </p15:clr>
        </p15:guide>
        <p15:guide id="9" pos="6202" userDrawn="1">
          <p15:clr>
            <a:srgbClr val="C35EA4"/>
          </p15:clr>
        </p15:guide>
        <p15:guide id="10" pos="396" userDrawn="1">
          <p15:clr>
            <a:srgbClr val="C35EA4"/>
          </p15:clr>
        </p15:guide>
        <p15:guide id="11" pos="3368" userDrawn="1">
          <p15:clr>
            <a:srgbClr val="F26B43"/>
          </p15:clr>
        </p15:guide>
        <p15:guide id="12" orient="horz" pos="2381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B7D82F9-EEC3-B057-B041-95F312470E5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8F1239D-F08C-69AC-A1B9-3CDA473B7FC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9DE5B75-79B8-BDBE-4E59-067FAAC5FC7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B14B331-BD57-6F90-8E1B-B4E0E98152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E20908E-E6CF-644B-9169-B6D113C5DD93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019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zweizeilig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CA227BD-3D6C-059A-5838-06AE106B9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6708417"/>
            <a:ext cx="10691813" cy="85125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21ED14D-28F3-BBC5-A7FF-4306C2B379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3002" y="1592203"/>
            <a:ext cx="745807" cy="90011"/>
          </a:xfrm>
          <a:prstGeom prst="rect">
            <a:avLst/>
          </a:prstGeom>
        </p:spPr>
      </p:pic>
      <p:sp>
        <p:nvSpPr>
          <p:cNvPr id="12" name="Textplatzhalter 27">
            <a:extLst>
              <a:ext uri="{FF2B5EF4-FFF2-40B4-BE49-F238E27FC236}">
                <a16:creationId xmlns:a16="http://schemas.microsoft.com/office/drawing/2014/main" id="{60922AD6-CA7E-68B0-6CB4-757D716631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915272"/>
            <a:ext cx="9217026" cy="1453832"/>
          </a:xfrm>
        </p:spPr>
        <p:txBody>
          <a:bodyPr lIns="0" tIns="0" rIns="0" bIns="0">
            <a:noAutofit/>
          </a:bodyPr>
          <a:lstStyle>
            <a:lvl1pPr marL="0" indent="0" algn="just">
              <a:buNone/>
              <a:defRPr sz="1500">
                <a:latin typeface="Fredoka regular" pitchFamily="2" charset="-79"/>
                <a:cs typeface="Fredoka regular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</a:t>
            </a:r>
          </a:p>
        </p:txBody>
      </p:sp>
      <p:sp>
        <p:nvSpPr>
          <p:cNvPr id="13" name="Textplatzhalter 27">
            <a:extLst>
              <a:ext uri="{FF2B5EF4-FFF2-40B4-BE49-F238E27FC236}">
                <a16:creationId xmlns:a16="http://schemas.microsoft.com/office/drawing/2014/main" id="{0EB2BD2B-134E-3C23-2957-AB68BBF7CB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8851353" y="2421622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0F7B64D3-60E0-7653-E369-CE4320852A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16200000">
            <a:off x="-1037044" y="2421624"/>
            <a:ext cx="2877502" cy="951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">
                <a:solidFill>
                  <a:srgbClr val="9D9D9C"/>
                </a:solidFill>
                <a:latin typeface="Fredoka Light" pitchFamily="2" charset="-79"/>
                <a:cs typeface="Fredoka Light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Inhalt © Autor - Webseite</a:t>
            </a:r>
          </a:p>
        </p:txBody>
      </p:sp>
      <p:sp>
        <p:nvSpPr>
          <p:cNvPr id="15" name="Textplatzhalter 27">
            <a:extLst>
              <a:ext uri="{FF2B5EF4-FFF2-40B4-BE49-F238E27FC236}">
                <a16:creationId xmlns:a16="http://schemas.microsoft.com/office/drawing/2014/main" id="{F3BD5F7F-F589-78FD-12A1-134392D2B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93155" y="682625"/>
            <a:ext cx="5905500" cy="69154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800">
                <a:latin typeface="Fredoka bold" pitchFamily="2" charset="-79"/>
                <a:cs typeface="Fredoka bold" pitchFamily="2" charset="-79"/>
              </a:defRPr>
            </a:lvl1pPr>
            <a:lvl2pPr marL="377967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2pPr>
            <a:lvl3pPr marL="755934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3pPr>
            <a:lvl4pPr marL="1133901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4pPr>
            <a:lvl5pPr marL="1511869" indent="0">
              <a:buNone/>
              <a:defRPr sz="2800">
                <a:latin typeface="Fredoka regular" pitchFamily="2" charset="-79"/>
                <a:cs typeface="Fredoka regular" pitchFamily="2" charset="-79"/>
              </a:defRPr>
            </a:lvl5pPr>
          </a:lstStyle>
          <a:p>
            <a:pPr lvl="0"/>
            <a:r>
              <a:rPr lang="de-DE" dirty="0"/>
              <a:t>Überschrift                              zweizeilig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6628670-B050-6E83-BAD0-DED9428EE45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675" y="684213"/>
            <a:ext cx="730080" cy="256168"/>
          </a:xfrm>
          <a:prstGeom prst="rect">
            <a:avLst/>
          </a:prstGeom>
        </p:spPr>
      </p:pic>
      <p:sp>
        <p:nvSpPr>
          <p:cNvPr id="3" name="Textplatzhalter 4">
            <a:extLst>
              <a:ext uri="{FF2B5EF4-FFF2-40B4-BE49-F238E27FC236}">
                <a16:creationId xmlns:a16="http://schemas.microsoft.com/office/drawing/2014/main" id="{E822F5A2-8CBB-542A-31F7-2DBADB6B9D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45675" y="722100"/>
            <a:ext cx="730080" cy="173831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Fredoka regular" pitchFamily="2" charset="-79"/>
                <a:cs typeface="Fredoka regular" pitchFamily="2" charset="-79"/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e-DE" dirty="0"/>
              <a:t>Seite A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812615E-2375-A7A7-93C6-1312EC1821C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538" y="6960579"/>
            <a:ext cx="1419224" cy="3670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032C2ED-654D-5BED-8EB3-5FFFEBE4D6B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90" y="6811883"/>
            <a:ext cx="1233970" cy="65532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CBE4FFB-656A-F823-46B2-41B8AAB0FD1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41" y="6987090"/>
            <a:ext cx="818054" cy="293911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5AC822AF-35A3-F30F-D36D-B9ABF0BE613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809" y="6995409"/>
            <a:ext cx="786590" cy="2772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0961829-EE6F-FB04-11D8-C95D8CF80DCA}"/>
              </a:ext>
            </a:extLst>
          </p:cNvPr>
          <p:cNvSpPr txBox="1"/>
          <p:nvPr userDrawn="1"/>
        </p:nvSpPr>
        <p:spPr>
          <a:xfrm>
            <a:off x="189913" y="6857363"/>
            <a:ext cx="52568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Dieses Dokument ist unter der Lizenz CC BY 4.0 veröffentlicht </a:t>
            </a:r>
            <a:r>
              <a:rPr lang="de-DE" sz="700" b="0" i="0" u="sng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https://creativecommons.org/licenses/by/4.0/legalcode.de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. Von der Lizenz ausgenommene Inhalte sind an den einzelnen Inhalten angegeben. Die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Urheber:innen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sollen bei der Weiterverwendung wie folgt angegeben werden 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DigiSchuKuMPK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–</a:t>
            </a:r>
            <a:r>
              <a:rPr lang="de-DE" sz="700" b="0" i="0" kern="1200" dirty="0" err="1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CoP</a:t>
            </a:r>
            <a:r>
              <a:rPr lang="de-DE" sz="700" b="0" i="0" kern="1200" dirty="0">
                <a:solidFill>
                  <a:srgbClr val="9D9D9C"/>
                </a:solidFill>
                <a:effectLst/>
                <a:latin typeface="Fredoka regular" pitchFamily="2" charset="-79"/>
                <a:ea typeface="+mn-ea"/>
                <a:cs typeface="Fredoka regular" pitchFamily="2" charset="-79"/>
              </a:rPr>
              <a:t> 3:</a:t>
            </a:r>
            <a:endParaRPr lang="de-DE" sz="700" i="0" dirty="0">
              <a:solidFill>
                <a:srgbClr val="9D9D9C"/>
              </a:solidFill>
              <a:latin typeface="Fredoka regular" pitchFamily="2" charset="-79"/>
              <a:cs typeface="Fredoka regular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50148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1" userDrawn="1">
          <p15:clr>
            <a:srgbClr val="FDE53C"/>
          </p15:clr>
        </p15:guide>
        <p15:guide id="2" pos="215" userDrawn="1">
          <p15:clr>
            <a:srgbClr val="A4A3A4"/>
          </p15:clr>
        </p15:guide>
        <p15:guide id="3" orient="horz" pos="861" userDrawn="1">
          <p15:clr>
            <a:srgbClr val="C35EA4"/>
          </p15:clr>
        </p15:guide>
        <p15:guide id="4" orient="horz" pos="1202" userDrawn="1">
          <p15:clr>
            <a:srgbClr val="C35EA4"/>
          </p15:clr>
        </p15:guide>
        <p15:guide id="5" pos="6452" userDrawn="1">
          <p15:clr>
            <a:srgbClr val="A4A3A4"/>
          </p15:clr>
        </p15:guide>
        <p15:guide id="6" pos="6339" userDrawn="1">
          <p15:clr>
            <a:srgbClr val="5ACBF0"/>
          </p15:clr>
        </p15:guide>
        <p15:guide id="7" pos="396" userDrawn="1">
          <p15:clr>
            <a:srgbClr val="C35EA4"/>
          </p15:clr>
        </p15:guide>
        <p15:guide id="8" pos="6202" userDrawn="1">
          <p15:clr>
            <a:srgbClr val="C35EA4"/>
          </p15:clr>
        </p15:guide>
        <p15:guide id="9" pos="3367" userDrawn="1">
          <p15:clr>
            <a:srgbClr val="F26B43"/>
          </p15:clr>
        </p15:guide>
        <p15:guide id="10" orient="horz" pos="2381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573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85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18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4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0851-5B14-43F8-B1D1-B2BD395B69E9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9FCB-C257-479F-9F20-0B25BAAED7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18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4" r:id="rId3"/>
    <p:sldLayoutId id="2147483686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ABE3E98-A146-F82E-6693-165DCACC7D47}"/>
              </a:ext>
            </a:extLst>
          </p:cNvPr>
          <p:cNvSpPr txBox="1"/>
          <p:nvPr/>
        </p:nvSpPr>
        <p:spPr>
          <a:xfrm>
            <a:off x="191770" y="7183996"/>
            <a:ext cx="53098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Kerstin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Krins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44AE01A-9D48-54BB-328C-6EA55E734087}"/>
              </a:ext>
            </a:extLst>
          </p:cNvPr>
          <p:cNvSpPr txBox="1">
            <a:spLocks/>
          </p:cNvSpPr>
          <p:nvPr/>
        </p:nvSpPr>
        <p:spPr>
          <a:xfrm>
            <a:off x="2393155" y="684213"/>
            <a:ext cx="5905500" cy="3064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>
                <a:latin typeface="Fredoka" pitchFamily="2" charset="-79"/>
                <a:cs typeface="Fredoka" pitchFamily="2" charset="-79"/>
              </a:rPr>
              <a:t>Ziel- &amp; Maßnahmenplan - Beispiel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4E3A6384-0828-993A-0D99-149665A93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191681"/>
              </p:ext>
            </p:extLst>
          </p:nvPr>
        </p:nvGraphicFramePr>
        <p:xfrm>
          <a:off x="116923" y="1400055"/>
          <a:ext cx="10512002" cy="50788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4295">
                  <a:extLst>
                    <a:ext uri="{9D8B030D-6E8A-4147-A177-3AD203B41FA5}">
                      <a16:colId xmlns:a16="http://schemas.microsoft.com/office/drawing/2014/main" val="1202077016"/>
                    </a:ext>
                  </a:extLst>
                </a:gridCol>
                <a:gridCol w="910062">
                  <a:extLst>
                    <a:ext uri="{9D8B030D-6E8A-4147-A177-3AD203B41FA5}">
                      <a16:colId xmlns:a16="http://schemas.microsoft.com/office/drawing/2014/main" val="4001808009"/>
                    </a:ext>
                  </a:extLst>
                </a:gridCol>
                <a:gridCol w="850962">
                  <a:extLst>
                    <a:ext uri="{9D8B030D-6E8A-4147-A177-3AD203B41FA5}">
                      <a16:colId xmlns:a16="http://schemas.microsoft.com/office/drawing/2014/main" val="2922463855"/>
                    </a:ext>
                  </a:extLst>
                </a:gridCol>
                <a:gridCol w="809058">
                  <a:extLst>
                    <a:ext uri="{9D8B030D-6E8A-4147-A177-3AD203B41FA5}">
                      <a16:colId xmlns:a16="http://schemas.microsoft.com/office/drawing/2014/main" val="3114944170"/>
                    </a:ext>
                  </a:extLst>
                </a:gridCol>
                <a:gridCol w="602121">
                  <a:extLst>
                    <a:ext uri="{9D8B030D-6E8A-4147-A177-3AD203B41FA5}">
                      <a16:colId xmlns:a16="http://schemas.microsoft.com/office/drawing/2014/main" val="1724741471"/>
                    </a:ext>
                  </a:extLst>
                </a:gridCol>
                <a:gridCol w="1040064">
                  <a:extLst>
                    <a:ext uri="{9D8B030D-6E8A-4147-A177-3AD203B41FA5}">
                      <a16:colId xmlns:a16="http://schemas.microsoft.com/office/drawing/2014/main" val="400118896"/>
                    </a:ext>
                  </a:extLst>
                </a:gridCol>
                <a:gridCol w="1174940">
                  <a:extLst>
                    <a:ext uri="{9D8B030D-6E8A-4147-A177-3AD203B41FA5}">
                      <a16:colId xmlns:a16="http://schemas.microsoft.com/office/drawing/2014/main" val="1045934714"/>
                    </a:ext>
                  </a:extLst>
                </a:gridCol>
                <a:gridCol w="846129">
                  <a:extLst>
                    <a:ext uri="{9D8B030D-6E8A-4147-A177-3AD203B41FA5}">
                      <a16:colId xmlns:a16="http://schemas.microsoft.com/office/drawing/2014/main" val="1749135222"/>
                    </a:ext>
                  </a:extLst>
                </a:gridCol>
                <a:gridCol w="988167">
                  <a:extLst>
                    <a:ext uri="{9D8B030D-6E8A-4147-A177-3AD203B41FA5}">
                      <a16:colId xmlns:a16="http://schemas.microsoft.com/office/drawing/2014/main" val="1203931494"/>
                    </a:ext>
                  </a:extLst>
                </a:gridCol>
                <a:gridCol w="153290">
                  <a:extLst>
                    <a:ext uri="{9D8B030D-6E8A-4147-A177-3AD203B41FA5}">
                      <a16:colId xmlns:a16="http://schemas.microsoft.com/office/drawing/2014/main" val="2774263883"/>
                    </a:ext>
                  </a:extLst>
                </a:gridCol>
                <a:gridCol w="1090059">
                  <a:extLst>
                    <a:ext uri="{9D8B030D-6E8A-4147-A177-3AD203B41FA5}">
                      <a16:colId xmlns:a16="http://schemas.microsoft.com/office/drawing/2014/main" val="4161291792"/>
                    </a:ext>
                  </a:extLst>
                </a:gridCol>
                <a:gridCol w="1192855">
                  <a:extLst>
                    <a:ext uri="{9D8B030D-6E8A-4147-A177-3AD203B41FA5}">
                      <a16:colId xmlns:a16="http://schemas.microsoft.com/office/drawing/2014/main" val="3438364564"/>
                    </a:ext>
                  </a:extLst>
                </a:gridCol>
              </a:tblGrid>
              <a:tr h="343949"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1/2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Judith &amp; Klaus</a:t>
                      </a:r>
                      <a:endParaRPr lang="de-DE" sz="16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b="1" dirty="0">
                        <a:latin typeface="Fredoka regular"/>
                        <a:cs typeface="Fredoka regular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2025-2027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931238"/>
                  </a:ext>
                </a:extLst>
              </a:tr>
              <a:tr h="343949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Lesekompetenz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286144"/>
                  </a:ext>
                </a:extLst>
              </a:tr>
              <a:tr h="1169425">
                <a:tc gridSpan="8"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Sammlung themenspezifischer Beobachtungen/Erfahrungen:</a:t>
                      </a:r>
                    </a:p>
                    <a:p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Große Unterschiede zwischen einzelnen Kindern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in der Klasse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Einige lesen schon sicher, andere sehr unsicher.</a:t>
                      </a:r>
                    </a:p>
                    <a:p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Nur wenige Kinder 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lesen freiwillig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in der Freizeit oder bringen eigene Bücher mit.</a:t>
                      </a:r>
                    </a:p>
                    <a:p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In Antolin sind 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kaum Punkte gesammelt 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worden.</a:t>
                      </a:r>
                      <a:endParaRPr lang="de-DE" sz="11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Fredoka regular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 Hypothese: </a:t>
                      </a:r>
                      <a:r>
                        <a:rPr lang="de-DE" sz="1100" dirty="0">
                          <a:latin typeface="Fredoka" pitchFamily="2" charset="-79"/>
                          <a:cs typeface="Fredoka" pitchFamily="2" charset="-79"/>
                        </a:rPr>
                        <a:t>Wir vermuten, dass ein relevanter Anteil unserer Schüler*innen in Jahrgang 2 im Bereich Leseverstehen unter dem altersgemäßen Kompetenzniveau liegt und dadurch ein erhöhtes Risiko besteht, die Mindeststandards in Klasse 3 nicht zu erreichen.</a:t>
                      </a:r>
                      <a:endParaRPr lang="de-DE" sz="11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79847"/>
                  </a:ext>
                </a:extLst>
              </a:tr>
              <a:tr h="365939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Langfristiges Ziel: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Die Lesekompetenz der Schüler*innen soll bis zum Ende der Klasse 2 gesteigert werden.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955297"/>
                  </a:ext>
                </a:extLst>
              </a:tr>
              <a:tr h="550318"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Daten sammeln &amp; Ziele setzen: </a:t>
                      </a:r>
                      <a:r>
                        <a:rPr lang="de-DE" sz="1200" b="0" dirty="0">
                          <a:latin typeface="Fredoka" pitchFamily="2" charset="-79"/>
                          <a:cs typeface="Fredoka" pitchFamily="2" charset="-79"/>
                        </a:rPr>
                        <a:t>1. Halbjahr 2025/26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Maßnahmen ableiten &amp; evaluieren: </a:t>
                      </a:r>
                      <a:r>
                        <a:rPr lang="de-DE" sz="1100" b="0" dirty="0">
                          <a:latin typeface="Fredoka" pitchFamily="2" charset="-79"/>
                          <a:cs typeface="Fredoka" pitchFamily="2" charset="-79"/>
                        </a:rPr>
                        <a:t>2. Halbjahr 2025/26 – 1. Halbjahr 2026/27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486160"/>
                  </a:ext>
                </a:extLst>
              </a:tr>
              <a:tr h="963849"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Teilziel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Daten-erhebung durch: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Ziel-gruppe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0" u="none" dirty="0">
                          <a:latin typeface="Fredoka" pitchFamily="2" charset="-79"/>
                          <a:cs typeface="Fredoka" pitchFamily="2" charset="-79"/>
                        </a:rPr>
                        <a:t>Gemeinsamer Austausch </a:t>
                      </a:r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Analyse des Ist-Stands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Gemeinsamer Austausch Analyse des Ist-Stands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Neuformulierung der Ziele?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Maßnahmen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u="none">
                          <a:latin typeface="Fredoka" pitchFamily="2" charset="-79"/>
                          <a:cs typeface="Fredoka" pitchFamily="2" charset="-79"/>
                        </a:rPr>
                        <a:t>Erneute Zielkontrolle &amp; Analyse von Daten</a:t>
                      </a:r>
                      <a:endParaRPr lang="de-DE" sz="1200" b="1" u="none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b="1" u="none">
                          <a:latin typeface="Fredoka regular"/>
                          <a:cs typeface="Fredoka regular"/>
                        </a:rPr>
                        <a:t>Erneute Zielkontrolle &amp; Analyse von Daten</a:t>
                      </a:r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none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777591"/>
                  </a:ext>
                </a:extLst>
              </a:tr>
              <a:tr h="1341400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Feststell-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ung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der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Lesege-schwin-digkeit</a:t>
                      </a:r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&amp; Teil-abschnitt ELFE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2er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Vergleich mit Mindeststandards (VERA)/Medianwerte/ Verlaufskurven/ Diagramme</a:t>
                      </a:r>
                      <a:b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</a:b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z. B. 50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endParaRPr lang="en-US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Vergleich mit Mindeststandards/Medianwerte/Verlaufskurven/Diagramme</a:t>
                      </a:r>
                      <a:b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</a:b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z. B. 50 </a:t>
                      </a: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endParaRPr lang="en-US" sz="1600" dirty="0"/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90 % der Kinder lesen bis Ende des SJ 2026 mindestens 65 </a:t>
                      </a:r>
                      <a:r>
                        <a:rPr lang="de-DE" sz="1100" b="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 / erreichen</a:t>
                      </a:r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u="none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Einsatz von </a:t>
                      </a:r>
                      <a:r>
                        <a:rPr lang="de-DE" sz="1100" b="0" u="none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Lesepat</a:t>
                      </a:r>
                      <a:r>
                        <a:rPr lang="de-DE" sz="1100" b="0" u="none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*innen/ Lese-training</a:t>
                      </a:r>
                    </a:p>
                    <a:p>
                      <a:endParaRPr lang="de-DE" sz="1100" u="sng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Beobachtungen während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Lesepat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*innenbesuche; Kurzfeedbacks nach Lesetrainings; </a:t>
                      </a: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-Werte aus 2. Halbjahr 2025/26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Beobachtungen während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Lesepat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*innenbesuche; Kurzfeedbacks nach Lesetrainings;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-Werte aus 2. Halbjahr 2025/26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 err="1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WpM</a:t>
                      </a: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-Werte im Schnitt höher; Eindrücke der Kinder positiv; Eltern teilweise skeptisch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>
                          <a:solidFill>
                            <a:schemeClr val="tx1"/>
                          </a:solidFill>
                          <a:latin typeface="Fredoka regular"/>
                          <a:cs typeface="Fredoka regular"/>
                        </a:rPr>
                        <a:t>WpM</a:t>
                      </a:r>
                      <a:r>
                        <a:rPr lang="de-DE" sz="1400" dirty="0">
                          <a:solidFill>
                            <a:schemeClr val="tx1"/>
                          </a:solidFill>
                          <a:latin typeface="Fredoka regular"/>
                          <a:cs typeface="Fredoka regular"/>
                        </a:rPr>
                        <a:t>-Werte im Schnitt höher; Eindrücke der Kinder positiv; Eltern teilweise skeptisch</a:t>
                      </a:r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Wir führen das Lesetraining weiter/nicht weiter/ angepasst durch</a:t>
                      </a:r>
                    </a:p>
                    <a:p>
                      <a:endParaRPr lang="de-DE" sz="1100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431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29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D0C33-58E4-55C3-7E06-778CBE4D5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2A5D901-068D-216A-F2E7-1AC07F74F942}"/>
              </a:ext>
            </a:extLst>
          </p:cNvPr>
          <p:cNvSpPr txBox="1"/>
          <p:nvPr/>
        </p:nvSpPr>
        <p:spPr>
          <a:xfrm>
            <a:off x="191771" y="7185732"/>
            <a:ext cx="53098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Kerstin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Krins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Gerick, Kerstin Krins. 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E40D040-1198-C0A1-D9FC-865C6EE15850}"/>
              </a:ext>
            </a:extLst>
          </p:cNvPr>
          <p:cNvSpPr txBox="1">
            <a:spLocks/>
          </p:cNvSpPr>
          <p:nvPr/>
        </p:nvSpPr>
        <p:spPr>
          <a:xfrm>
            <a:off x="2393156" y="695475"/>
            <a:ext cx="5905500" cy="6633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/>
              <a:t>Ziel- &amp; Maßnahmenplan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EE02D45-ADA6-559D-4458-C88EC0A3C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023312"/>
              </p:ext>
            </p:extLst>
          </p:nvPr>
        </p:nvGraphicFramePr>
        <p:xfrm>
          <a:off x="116924" y="1358799"/>
          <a:ext cx="10457964" cy="5265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3355">
                  <a:extLst>
                    <a:ext uri="{9D8B030D-6E8A-4147-A177-3AD203B41FA5}">
                      <a16:colId xmlns:a16="http://schemas.microsoft.com/office/drawing/2014/main" val="1202077016"/>
                    </a:ext>
                  </a:extLst>
                </a:gridCol>
                <a:gridCol w="991402">
                  <a:extLst>
                    <a:ext uri="{9D8B030D-6E8A-4147-A177-3AD203B41FA5}">
                      <a16:colId xmlns:a16="http://schemas.microsoft.com/office/drawing/2014/main" val="4001808009"/>
                    </a:ext>
                  </a:extLst>
                </a:gridCol>
                <a:gridCol w="904775">
                  <a:extLst>
                    <a:ext uri="{9D8B030D-6E8A-4147-A177-3AD203B41FA5}">
                      <a16:colId xmlns:a16="http://schemas.microsoft.com/office/drawing/2014/main" val="2922463855"/>
                    </a:ext>
                  </a:extLst>
                </a:gridCol>
                <a:gridCol w="686456">
                  <a:extLst>
                    <a:ext uri="{9D8B030D-6E8A-4147-A177-3AD203B41FA5}">
                      <a16:colId xmlns:a16="http://schemas.microsoft.com/office/drawing/2014/main" val="3114944170"/>
                    </a:ext>
                  </a:extLst>
                </a:gridCol>
                <a:gridCol w="757333">
                  <a:extLst>
                    <a:ext uri="{9D8B030D-6E8A-4147-A177-3AD203B41FA5}">
                      <a16:colId xmlns:a16="http://schemas.microsoft.com/office/drawing/2014/main" val="1724741471"/>
                    </a:ext>
                  </a:extLst>
                </a:gridCol>
                <a:gridCol w="1126156">
                  <a:extLst>
                    <a:ext uri="{9D8B030D-6E8A-4147-A177-3AD203B41FA5}">
                      <a16:colId xmlns:a16="http://schemas.microsoft.com/office/drawing/2014/main" val="400118896"/>
                    </a:ext>
                  </a:extLst>
                </a:gridCol>
                <a:gridCol w="933651">
                  <a:extLst>
                    <a:ext uri="{9D8B030D-6E8A-4147-A177-3AD203B41FA5}">
                      <a16:colId xmlns:a16="http://schemas.microsoft.com/office/drawing/2014/main" val="1045934714"/>
                    </a:ext>
                  </a:extLst>
                </a:gridCol>
                <a:gridCol w="668848">
                  <a:extLst>
                    <a:ext uri="{9D8B030D-6E8A-4147-A177-3AD203B41FA5}">
                      <a16:colId xmlns:a16="http://schemas.microsoft.com/office/drawing/2014/main" val="1749135222"/>
                    </a:ext>
                  </a:extLst>
                </a:gridCol>
                <a:gridCol w="832693">
                  <a:extLst>
                    <a:ext uri="{9D8B030D-6E8A-4147-A177-3AD203B41FA5}">
                      <a16:colId xmlns:a16="http://schemas.microsoft.com/office/drawing/2014/main" val="1203931494"/>
                    </a:ext>
                  </a:extLst>
                </a:gridCol>
                <a:gridCol w="329303">
                  <a:extLst>
                    <a:ext uri="{9D8B030D-6E8A-4147-A177-3AD203B41FA5}">
                      <a16:colId xmlns:a16="http://schemas.microsoft.com/office/drawing/2014/main" val="2889518583"/>
                    </a:ext>
                  </a:extLst>
                </a:gridCol>
                <a:gridCol w="1161996">
                  <a:extLst>
                    <a:ext uri="{9D8B030D-6E8A-4147-A177-3AD203B41FA5}">
                      <a16:colId xmlns:a16="http://schemas.microsoft.com/office/drawing/2014/main" val="4161291792"/>
                    </a:ext>
                  </a:extLst>
                </a:gridCol>
                <a:gridCol w="1161996">
                  <a:extLst>
                    <a:ext uri="{9D8B030D-6E8A-4147-A177-3AD203B41FA5}">
                      <a16:colId xmlns:a16="http://schemas.microsoft.com/office/drawing/2014/main" val="3438364564"/>
                    </a:ext>
                  </a:extLst>
                </a:gridCol>
              </a:tblGrid>
              <a:tr h="303232"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</a:t>
                      </a:r>
                      <a:endParaRPr lang="de-DE" sz="16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b="1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931238"/>
                  </a:ext>
                </a:extLst>
              </a:tr>
              <a:tr h="303232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286144"/>
                  </a:ext>
                </a:extLst>
              </a:tr>
              <a:tr h="909695">
                <a:tc gridSpan="8">
                  <a:txBody>
                    <a:bodyPr/>
                    <a:lstStyle/>
                    <a:p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Sammlung themenspezifischer Beobachtungen/Erfahrungen:</a:t>
                      </a: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b="1" dirty="0">
                        <a:solidFill>
                          <a:schemeClr val="tx1"/>
                        </a:solidFill>
                        <a:latin typeface="Fredoka regular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  <a:sym typeface="Wingdings" panose="05000000000000000000" pitchFamily="2" charset="2"/>
                        </a:rPr>
                        <a:t> Hypothese:</a:t>
                      </a:r>
                      <a:endParaRPr lang="de-DE" sz="11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79847"/>
                  </a:ext>
                </a:extLst>
              </a:tr>
              <a:tr h="358464">
                <a:tc gridSpan="12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Langfristiges Ziel: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955297"/>
                  </a:ext>
                </a:extLst>
              </a:tr>
              <a:tr h="344381"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Daten sammeln &amp; Ziele setzen: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Maßnahmen ableiten &amp; evaluieren: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486160"/>
                  </a:ext>
                </a:extLst>
              </a:tr>
              <a:tr h="802811"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Teilziel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Daten-erhebung durch: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Ziel-gruppe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0" dirty="0">
                          <a:latin typeface="Fredoka" pitchFamily="2" charset="-79"/>
                          <a:cs typeface="Fredoka" pitchFamily="2" charset="-79"/>
                        </a:rPr>
                        <a:t>Gemeinsamer Austausch </a:t>
                      </a: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Analyse des Ist-Stands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Gemeinsamer Austausch Analyse des Ist-Stands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Neuformulierung der Ziele?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Maßnah-</a:t>
                      </a:r>
                      <a:r>
                        <a:rPr lang="de-DE" sz="1200" b="1" dirty="0" err="1">
                          <a:latin typeface="Fredoka" pitchFamily="2" charset="-79"/>
                          <a:cs typeface="Fredoka" pitchFamily="2" charset="-79"/>
                        </a:rPr>
                        <a:t>men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Evaluation der Maßnahmen durch: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Erneute Zielkontrolle &amp; Analyse von Daten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latin typeface="Fredoka regular" pitchFamily="2" charset="-79"/>
                          <a:cs typeface="Fredoka regular" pitchFamily="2" charset="-79"/>
                        </a:rPr>
                        <a:t>Erneute Zielkontrolle &amp; Analyse von Daten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777591"/>
                  </a:ext>
                </a:extLst>
              </a:tr>
              <a:tr h="1111851"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Vergleich mit Mindeststandards/Medianwerte/Verlaufskurven/Diagramme</a:t>
                      </a:r>
                      <a:b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</a:b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z. B. 50 </a:t>
                      </a: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endParaRPr lang="en-US" sz="1600" dirty="0"/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Beobachtungen während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Lesepat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*innenbesuche; Kurzfeedbacks nach Lesetrainings; </a:t>
                      </a:r>
                      <a:r>
                        <a:rPr lang="de-DE" sz="16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Fredoka regular"/>
                        </a:rPr>
                        <a:t>-Werte aus 2. Halbjahr 2025/26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WpM</a:t>
                      </a:r>
                      <a:r>
                        <a:rPr lang="de-DE" sz="16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 regular"/>
                        </a:rPr>
                        <a:t>-Werte im Schnitt höher; Eindrücke der Kinder positiv; Eltern teilweise skeptisch</a:t>
                      </a:r>
                    </a:p>
                    <a:p>
                      <a:endParaRPr lang="de-DE" sz="1500" dirty="0">
                        <a:latin typeface="Fredoka regular" pitchFamily="2" charset="-79"/>
                        <a:cs typeface="Fredoka regular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431108"/>
                  </a:ext>
                </a:extLst>
              </a:tr>
              <a:tr h="1111851"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910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48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ABE3E98-A146-F82E-6693-165DCACC7D47}"/>
              </a:ext>
            </a:extLst>
          </p:cNvPr>
          <p:cNvSpPr txBox="1"/>
          <p:nvPr/>
        </p:nvSpPr>
        <p:spPr>
          <a:xfrm>
            <a:off x="191770" y="7174470"/>
            <a:ext cx="53098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Nicol Sperling, Jana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Schlöpker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Kerstin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Krins</a:t>
            </a:r>
            <a:r>
              <a:rPr lang="de-DE" sz="70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Prof. Dr. Sonja Nonte, Dr. Barbara Zschiesche, Tina von </a:t>
            </a:r>
            <a:r>
              <a:rPr lang="de-DE" sz="700" dirty="0" err="1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Dapper-Saalfels</a:t>
            </a:r>
            <a:r>
              <a:rPr lang="de-DE" sz="700" dirty="0">
                <a:solidFill>
                  <a:srgbClr val="9D9D9C"/>
                </a:solidFill>
                <a:latin typeface="Fredoka regular" pitchFamily="2" charset="-79"/>
                <a:cs typeface="Fredoka regular" pitchFamily="2" charset="-79"/>
              </a:rPr>
              <a:t>, Prof. Dr. Julia Gerick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D44AE01A-9D48-54BB-328C-6EA55E734087}"/>
              </a:ext>
            </a:extLst>
          </p:cNvPr>
          <p:cNvSpPr txBox="1">
            <a:spLocks/>
          </p:cNvSpPr>
          <p:nvPr/>
        </p:nvSpPr>
        <p:spPr>
          <a:xfrm>
            <a:off x="1753125" y="679816"/>
            <a:ext cx="7185561" cy="3351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bold" pitchFamily="2" charset="-79"/>
                <a:ea typeface="+mn-ea"/>
                <a:cs typeface="Fredoka bold" pitchFamily="2" charset="-79"/>
              </a:defRPr>
            </a:lvl1pPr>
            <a:lvl2pPr marL="377967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2pPr>
            <a:lvl3pPr marL="75593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3pPr>
            <a:lvl4pPr marL="1133901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4pPr>
            <a:lvl5pPr marL="1511869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Fredoka regular" pitchFamily="2" charset="-79"/>
                <a:ea typeface="+mn-ea"/>
                <a:cs typeface="Fredoka regular" pitchFamily="2" charset="-79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>
                <a:latin typeface="Fredoka" pitchFamily="2" charset="-79"/>
                <a:cs typeface="Fredoka" pitchFamily="2" charset="-79"/>
              </a:rPr>
              <a:t>Ziel- &amp; Maßnahmenplan (vereinfacht)</a:t>
            </a:r>
          </a:p>
        </p:txBody>
      </p:sp>
      <p:graphicFrame>
        <p:nvGraphicFramePr>
          <p:cNvPr id="5" name="Tabelle 1">
            <a:extLst>
              <a:ext uri="{FF2B5EF4-FFF2-40B4-BE49-F238E27FC236}">
                <a16:creationId xmlns:a16="http://schemas.microsoft.com/office/drawing/2014/main" id="{8F18F21E-798B-5CA9-9A9C-BEFBFA60F22F}"/>
              </a:ext>
            </a:extLst>
          </p:cNvPr>
          <p:cNvGraphicFramePr>
            <a:graphicFrameLocks noGrp="1"/>
          </p:cNvGraphicFramePr>
          <p:nvPr/>
        </p:nvGraphicFramePr>
        <p:xfrm>
          <a:off x="116921" y="1452878"/>
          <a:ext cx="10479779" cy="51714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1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6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6576">
                  <a:extLst>
                    <a:ext uri="{9D8B030D-6E8A-4147-A177-3AD203B41FA5}">
                      <a16:colId xmlns:a16="http://schemas.microsoft.com/office/drawing/2014/main" val="1318487933"/>
                    </a:ext>
                  </a:extLst>
                </a:gridCol>
                <a:gridCol w="20632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3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657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657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74009"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Verantwortliches Team: 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Hauptverantwortliche:</a:t>
                      </a:r>
                      <a:endParaRPr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Zeitraum: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550">
                <a:tc gridSpan="8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Thema: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0545">
                <a:tc gridSpan="8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Analyse des Ist-Stands </a:t>
                      </a:r>
                      <a:r>
                        <a:rPr lang="de-DE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Fredoka" pitchFamily="2" charset="-79"/>
                          <a:cs typeface="Fredoka" pitchFamily="2" charset="-79"/>
                        </a:rPr>
                        <a:t>(auf Basis bereits vorhandener Daten, Beobachtungen, etc.)</a:t>
                      </a: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Fredoka" pitchFamily="2" charset="-79"/>
                          <a:cs typeface="Fredoka" pitchFamily="2" charset="-79"/>
                        </a:rPr>
                        <a:t>: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b="1" dirty="0">
                        <a:solidFill>
                          <a:schemeClr val="tx1"/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428">
                <a:tc gridSpan="3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1 – Ziele ableiten:</a:t>
                      </a:r>
                    </a:p>
                    <a:p>
                      <a:pPr>
                        <a:defRPr/>
                      </a:pP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Phase 2 – Maßnahmen ableiten &amp; evaluieren: </a:t>
                      </a:r>
                      <a:endParaRPr sz="16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Phase 2 – </a:t>
                      </a: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Maßnahmen herleiten, durchführen &amp; evaluieren: </a:t>
                      </a: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62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Zielgruppe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 regular"/>
                          <a:cs typeface="Fredoka regular"/>
                        </a:rPr>
                        <a:t>Maßnahmen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>
                          <a:latin typeface="Fredoka" pitchFamily="2" charset="-79"/>
                          <a:cs typeface="Fredoka" pitchFamily="2" charset="-79"/>
                        </a:rPr>
                        <a:t>Maßnahmen</a:t>
                      </a:r>
                      <a:endParaRPr lang="de-DE" sz="1200" b="1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Evaluation der Maßnahmen durch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Gemeinsame Analyse der Evaluationsdaten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de-DE" sz="1200" b="1" dirty="0">
                          <a:latin typeface="Fredoka" pitchFamily="2" charset="-79"/>
                          <a:cs typeface="Fredoka" pitchFamily="2" charset="-79"/>
                        </a:rPr>
                        <a:t>Weitere Handlungs-schritte</a:t>
                      </a:r>
                      <a:endParaRPr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2288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endParaRPr lang="de-DE" sz="1500">
                        <a:latin typeface="Fredoka regular"/>
                        <a:cs typeface="Fredoka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007943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DE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de-DE" sz="1200" dirty="0">
                        <a:latin typeface="Fredoka" pitchFamily="2" charset="-79"/>
                        <a:cs typeface="Fredoka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14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496</Words>
  <Application>Microsoft Office PowerPoint</Application>
  <PresentationFormat>Benutzerdefiniert</PresentationFormat>
  <Paragraphs>79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Fredoka</vt:lpstr>
      <vt:lpstr>Fredoka bold</vt:lpstr>
      <vt:lpstr>Fredoka Light</vt:lpstr>
      <vt:lpstr>Fredoka regular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Bernd Stratmann</dc:creator>
  <cp:lastModifiedBy>Marleen</cp:lastModifiedBy>
  <cp:revision>28</cp:revision>
  <dcterms:created xsi:type="dcterms:W3CDTF">2025-06-20T14:58:55Z</dcterms:created>
  <dcterms:modified xsi:type="dcterms:W3CDTF">2026-02-19T12:00:46Z</dcterms:modified>
</cp:coreProperties>
</file>