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301" r:id="rId3"/>
    <p:sldId id="257" r:id="rId4"/>
    <p:sldId id="296" r:id="rId5"/>
    <p:sldId id="292" r:id="rId6"/>
    <p:sldId id="268" r:id="rId7"/>
    <p:sldId id="269" r:id="rId8"/>
    <p:sldId id="270" r:id="rId9"/>
    <p:sldId id="271" r:id="rId10"/>
    <p:sldId id="272" r:id="rId11"/>
    <p:sldId id="300" r:id="rId12"/>
    <p:sldId id="306" r:id="rId13"/>
    <p:sldId id="304" r:id="rId14"/>
    <p:sldId id="305" r:id="rId15"/>
    <p:sldId id="273" r:id="rId16"/>
    <p:sldId id="274" r:id="rId17"/>
    <p:sldId id="275" r:id="rId18"/>
    <p:sldId id="293" r:id="rId19"/>
    <p:sldId id="297" r:id="rId20"/>
    <p:sldId id="278" r:id="rId21"/>
    <p:sldId id="279" r:id="rId22"/>
    <p:sldId id="307" r:id="rId23"/>
    <p:sldId id="308" r:id="rId24"/>
    <p:sldId id="309" r:id="rId25"/>
    <p:sldId id="283" r:id="rId26"/>
    <p:sldId id="284" r:id="rId27"/>
    <p:sldId id="298" r:id="rId28"/>
    <p:sldId id="285" r:id="rId29"/>
    <p:sldId id="299" r:id="rId30"/>
    <p:sldId id="303" r:id="rId31"/>
    <p:sldId id="302" r:id="rId32"/>
    <p:sldId id="294" r:id="rId33"/>
    <p:sldId id="288" r:id="rId34"/>
    <p:sldId id="289" r:id="rId35"/>
    <p:sldId id="290" r:id="rId36"/>
    <p:sldId id="291" r:id="rId37"/>
  </p:sldIdLst>
  <p:sldSz cx="12192000" cy="6858000"/>
  <p:notesSz cx="6858000" cy="9144000"/>
  <p:defaultTex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5C3808-7A9E-D603-5404-E759DF52D1C1}" name="Marleen Eggers" initials="ME" userId="8648cee4f545b2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9FF"/>
    <a:srgbClr val="AFE6FF"/>
    <a:srgbClr val="C5E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363B4-8AF1-44DD-8071-2D31FDB74AA9}" v="20" dt="2026-03-11T13:17:32.622"/>
    <p1510:client id="{B11AD1ED-8595-45F9-B2E9-0C55132E8246}" v="267" dt="2026-03-11T13:03:44.617"/>
  </p1510:revLst>
</p1510:revInfo>
</file>

<file path=ppt/tableStyles.xml><?xml version="1.0" encoding="utf-8"?>
<a:tblStyleLst xmlns:a="http://schemas.openxmlformats.org/drawingml/2006/main" def="{69CF1AB2-1976-4502-BF36-3FF5EA218861}">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120" autoAdjust="0"/>
  </p:normalViewPr>
  <p:slideViewPr>
    <p:cSldViewPr snapToGrid="0">
      <p:cViewPr varScale="1">
        <p:scale>
          <a:sx n="146" d="100"/>
          <a:sy n="146" d="100"/>
        </p:scale>
        <p:origin x="126"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11BC1-34E7-40A4-A6FD-40F43B4E8A20}" type="doc">
      <dgm:prSet loTypeId="urn:microsoft.com/office/officeart/2009/3/layout/StepUpProcess#1" loCatId="process" qsTypeId="urn:microsoft.com/office/officeart/2005/8/quickstyle/simple1#4" qsCatId="simple" csTypeId="urn:microsoft.com/office/officeart/2005/8/colors/accent1_2" csCatId="accent1" phldr="1"/>
      <dgm:spPr bwMode="auto"/>
      <dgm:t>
        <a:bodyPr/>
        <a:lstStyle/>
        <a:p>
          <a:pPr>
            <a:defRPr/>
          </a:pPr>
          <a:endParaRPr lang="en-US"/>
        </a:p>
      </dgm:t>
    </dgm:pt>
    <dgm:pt modelId="{CDD3F73C-6D95-4CBE-9F51-50D5991786C2}">
      <dgm:prSet phldrT="[Text]"/>
      <dgm:spPr bwMode="auto"/>
      <dgm:t>
        <a:bodyPr/>
        <a:lstStyle/>
        <a:p>
          <a:pPr>
            <a:defRPr/>
          </a:pPr>
          <a:r>
            <a:rPr lang="de-DE" dirty="0"/>
            <a:t>Datengestützt  (</a:t>
          </a:r>
          <a:r>
            <a:rPr lang="de-DE" dirty="0" err="1"/>
            <a:t>data-informed</a:t>
          </a:r>
          <a:r>
            <a:rPr lang="de-DE" dirty="0"/>
            <a:t>)</a:t>
          </a:r>
          <a:endParaRPr lang="en-US" dirty="0"/>
        </a:p>
      </dgm:t>
    </dgm:pt>
    <dgm:pt modelId="{C30327A5-8A10-4AE8-9DE7-0AA66A931767}" type="parTrans" cxnId="{AE2951DD-4C77-46A4-862D-D6DA640E7DD9}">
      <dgm:prSet/>
      <dgm:spPr bwMode="auto"/>
      <dgm:t>
        <a:bodyPr/>
        <a:lstStyle/>
        <a:p>
          <a:pPr>
            <a:defRPr/>
          </a:pPr>
          <a:endParaRPr lang="en-US"/>
        </a:p>
      </dgm:t>
    </dgm:pt>
    <dgm:pt modelId="{DDE84638-A0BA-471F-BB94-223A183C3723}" type="sibTrans" cxnId="{AE2951DD-4C77-46A4-862D-D6DA640E7DD9}">
      <dgm:prSet/>
      <dgm:spPr bwMode="auto"/>
      <dgm:t>
        <a:bodyPr/>
        <a:lstStyle/>
        <a:p>
          <a:pPr>
            <a:defRPr/>
          </a:pPr>
          <a:endParaRPr lang="en-US"/>
        </a:p>
      </dgm:t>
    </dgm:pt>
    <dgm:pt modelId="{69895F99-2FA2-437B-A47A-B00B321F6B6B}">
      <dgm:prSet phldrT="[Text]"/>
      <dgm:spPr bwMode="auto"/>
      <dgm:t>
        <a:bodyPr/>
        <a:lstStyle/>
        <a:p>
          <a:pPr>
            <a:defRPr/>
          </a:pPr>
          <a:r>
            <a:rPr lang="de-DE" dirty="0"/>
            <a:t>Datenbasiert (</a:t>
          </a:r>
          <a:r>
            <a:rPr lang="de-DE" dirty="0" err="1"/>
            <a:t>databased</a:t>
          </a:r>
          <a:r>
            <a:rPr lang="de-DE" dirty="0"/>
            <a:t>)</a:t>
          </a:r>
          <a:endParaRPr lang="en-US" dirty="0"/>
        </a:p>
      </dgm:t>
    </dgm:pt>
    <dgm:pt modelId="{31CC3870-F0E0-4E3E-8BB3-F2CE69AD0D91}" type="parTrans" cxnId="{63DE7870-4A42-474A-91CA-76AA786243E8}">
      <dgm:prSet/>
      <dgm:spPr bwMode="auto"/>
      <dgm:t>
        <a:bodyPr/>
        <a:lstStyle/>
        <a:p>
          <a:pPr>
            <a:defRPr/>
          </a:pPr>
          <a:endParaRPr lang="en-US"/>
        </a:p>
      </dgm:t>
    </dgm:pt>
    <dgm:pt modelId="{7E906F66-891C-483B-B75D-4D3460E09B67}" type="sibTrans" cxnId="{63DE7870-4A42-474A-91CA-76AA786243E8}">
      <dgm:prSet/>
      <dgm:spPr bwMode="auto"/>
      <dgm:t>
        <a:bodyPr/>
        <a:lstStyle/>
        <a:p>
          <a:pPr>
            <a:defRPr/>
          </a:pPr>
          <a:endParaRPr lang="en-US"/>
        </a:p>
      </dgm:t>
    </dgm:pt>
    <dgm:pt modelId="{561523AD-99D9-4CEF-B639-8C24308AEABA}">
      <dgm:prSet phldrT="[Text]"/>
      <dgm:spPr bwMode="auto"/>
      <dgm:t>
        <a:bodyPr/>
        <a:lstStyle/>
        <a:p>
          <a:pPr>
            <a:defRPr/>
          </a:pPr>
          <a:r>
            <a:rPr lang="de-DE" dirty="0"/>
            <a:t>Datengetrieben (</a:t>
          </a:r>
          <a:r>
            <a:rPr lang="de-DE" dirty="0" err="1"/>
            <a:t>data-driven</a:t>
          </a:r>
          <a:r>
            <a:rPr lang="de-DE" dirty="0"/>
            <a:t>)</a:t>
          </a:r>
          <a:endParaRPr lang="en-US" dirty="0"/>
        </a:p>
      </dgm:t>
    </dgm:pt>
    <dgm:pt modelId="{2F19BCC0-594B-4AEA-A746-59BB3E2E3CC2}" type="parTrans" cxnId="{0319B312-71E4-43DC-8507-7253AB5551EB}">
      <dgm:prSet/>
      <dgm:spPr bwMode="auto"/>
      <dgm:t>
        <a:bodyPr/>
        <a:lstStyle/>
        <a:p>
          <a:pPr>
            <a:defRPr/>
          </a:pPr>
          <a:endParaRPr lang="en-US"/>
        </a:p>
      </dgm:t>
    </dgm:pt>
    <dgm:pt modelId="{2BFDD4D4-28CA-4DAA-97E9-26547C9912AA}" type="sibTrans" cxnId="{0319B312-71E4-43DC-8507-7253AB5551EB}">
      <dgm:prSet/>
      <dgm:spPr bwMode="auto"/>
      <dgm:t>
        <a:bodyPr/>
        <a:lstStyle/>
        <a:p>
          <a:pPr>
            <a:defRPr/>
          </a:pPr>
          <a:endParaRPr lang="en-US"/>
        </a:p>
      </dgm:t>
    </dgm:pt>
    <dgm:pt modelId="{154EBE2E-80EB-493C-9C82-4F94040966ED}">
      <dgm:prSet/>
      <dgm:spPr bwMode="auto"/>
      <dgm:t>
        <a:bodyPr/>
        <a:lstStyle/>
        <a:p>
          <a:pPr>
            <a:defRPr/>
          </a:pPr>
          <a:r>
            <a:rPr lang="de-DE" dirty="0"/>
            <a:t>Datennutzung (Data Use)</a:t>
          </a:r>
          <a:endParaRPr lang="en-US" dirty="0"/>
        </a:p>
      </dgm:t>
    </dgm:pt>
    <dgm:pt modelId="{838B3909-4ADD-49ED-931B-7D9FA3724B36}" type="parTrans" cxnId="{93BA3E90-DFBE-453A-88AB-478E4C2C3D87}">
      <dgm:prSet/>
      <dgm:spPr bwMode="auto"/>
      <dgm:t>
        <a:bodyPr/>
        <a:lstStyle/>
        <a:p>
          <a:pPr>
            <a:defRPr/>
          </a:pPr>
          <a:endParaRPr lang="en-US"/>
        </a:p>
      </dgm:t>
    </dgm:pt>
    <dgm:pt modelId="{1E870FEE-EE78-4F2A-90A1-6A11F9453408}" type="sibTrans" cxnId="{93BA3E90-DFBE-453A-88AB-478E4C2C3D87}">
      <dgm:prSet/>
      <dgm:spPr bwMode="auto"/>
      <dgm:t>
        <a:bodyPr/>
        <a:lstStyle/>
        <a:p>
          <a:pPr>
            <a:defRPr/>
          </a:pPr>
          <a:endParaRPr lang="en-US"/>
        </a:p>
      </dgm:t>
    </dgm:pt>
    <dgm:pt modelId="{330D1592-36AE-45EA-8A8B-5EFACD2B54B5}" type="pres">
      <dgm:prSet presAssocID="{ACE11BC1-34E7-40A4-A6FD-40F43B4E8A20}" presName="rootnode" presStyleCnt="0">
        <dgm:presLayoutVars>
          <dgm:chMax val="0"/>
          <dgm:chPref val="0"/>
          <dgm:dir/>
          <dgm:animLvl val="lvl"/>
        </dgm:presLayoutVars>
      </dgm:prSet>
      <dgm:spPr bwMode="auto"/>
    </dgm:pt>
    <dgm:pt modelId="{8A4F3C5B-B5E7-43D3-A7A4-A0DE21B254FC}" type="pres">
      <dgm:prSet presAssocID="{154EBE2E-80EB-493C-9C82-4F94040966ED}" presName="composite" presStyleCnt="0"/>
      <dgm:spPr bwMode="auto"/>
    </dgm:pt>
    <dgm:pt modelId="{2DDEFA26-1AE5-416E-9521-37AD2D47B09C}" type="pres">
      <dgm:prSet presAssocID="{154EBE2E-80EB-493C-9C82-4F94040966ED}" presName="LShape" presStyleLbl="alignNode1" presStyleIdx="0" presStyleCnt="7"/>
      <dgm:spPr bwMode="auto">
        <a:solidFill>
          <a:srgbClr val="4AC9FF"/>
        </a:solidFill>
        <a:ln>
          <a:solidFill>
            <a:srgbClr val="4AC9FF"/>
          </a:solidFill>
        </a:ln>
      </dgm:spPr>
    </dgm:pt>
    <dgm:pt modelId="{F14186F1-F343-44EA-8BE8-CDA9A57EDF7A}" type="pres">
      <dgm:prSet presAssocID="{154EBE2E-80EB-493C-9C82-4F94040966ED}" presName="ParentText" presStyleLbl="revTx" presStyleIdx="0" presStyleCnt="4">
        <dgm:presLayoutVars>
          <dgm:chMax val="0"/>
          <dgm:chPref val="0"/>
          <dgm:bulletEnabled val="1"/>
        </dgm:presLayoutVars>
      </dgm:prSet>
      <dgm:spPr bwMode="auto"/>
    </dgm:pt>
    <dgm:pt modelId="{B88538FD-2616-4529-B95B-EDAC1BD35683}" type="pres">
      <dgm:prSet presAssocID="{154EBE2E-80EB-493C-9C82-4F94040966ED}" presName="Triangle" presStyleLbl="alignNode1" presStyleIdx="1" presStyleCnt="7"/>
      <dgm:spPr bwMode="auto">
        <a:solidFill>
          <a:srgbClr val="4AC9FF"/>
        </a:solidFill>
        <a:ln>
          <a:solidFill>
            <a:srgbClr val="4AC9FF"/>
          </a:solidFill>
        </a:ln>
      </dgm:spPr>
    </dgm:pt>
    <dgm:pt modelId="{182DF798-4E40-4C7D-8896-BC40B0B95E4B}" type="pres">
      <dgm:prSet presAssocID="{1E870FEE-EE78-4F2A-90A1-6A11F9453408}" presName="sibTrans" presStyleCnt="0"/>
      <dgm:spPr bwMode="auto"/>
    </dgm:pt>
    <dgm:pt modelId="{460E25CF-B1E4-40CC-BDB8-973B2307354A}" type="pres">
      <dgm:prSet presAssocID="{1E870FEE-EE78-4F2A-90A1-6A11F9453408}" presName="space" presStyleCnt="0"/>
      <dgm:spPr bwMode="auto"/>
    </dgm:pt>
    <dgm:pt modelId="{ACCD0AE2-93A0-4B79-9811-F974080A77CF}" type="pres">
      <dgm:prSet presAssocID="{CDD3F73C-6D95-4CBE-9F51-50D5991786C2}" presName="composite" presStyleCnt="0"/>
      <dgm:spPr bwMode="auto"/>
    </dgm:pt>
    <dgm:pt modelId="{5438834B-C838-4322-AE35-42ECE096CCF3}" type="pres">
      <dgm:prSet presAssocID="{CDD3F73C-6D95-4CBE-9F51-50D5991786C2}" presName="LShape" presStyleLbl="alignNode1" presStyleIdx="2" presStyleCnt="7"/>
      <dgm:spPr bwMode="auto">
        <a:solidFill>
          <a:srgbClr val="4AC9FF"/>
        </a:solidFill>
        <a:ln>
          <a:solidFill>
            <a:srgbClr val="4AC9FF"/>
          </a:solidFill>
        </a:ln>
      </dgm:spPr>
    </dgm:pt>
    <dgm:pt modelId="{105833C1-B06A-4078-AB38-D146F2B4BF31}" type="pres">
      <dgm:prSet presAssocID="{CDD3F73C-6D95-4CBE-9F51-50D5991786C2}" presName="ParentText" presStyleLbl="revTx" presStyleIdx="1" presStyleCnt="4">
        <dgm:presLayoutVars>
          <dgm:chMax val="0"/>
          <dgm:chPref val="0"/>
          <dgm:bulletEnabled val="1"/>
        </dgm:presLayoutVars>
      </dgm:prSet>
      <dgm:spPr bwMode="auto"/>
    </dgm:pt>
    <dgm:pt modelId="{E86E34E0-D289-4210-8042-EF3FD8FE7E26}" type="pres">
      <dgm:prSet presAssocID="{CDD3F73C-6D95-4CBE-9F51-50D5991786C2}" presName="Triangle" presStyleLbl="alignNode1" presStyleIdx="3" presStyleCnt="7"/>
      <dgm:spPr bwMode="auto">
        <a:solidFill>
          <a:srgbClr val="4AC9FF"/>
        </a:solidFill>
        <a:ln>
          <a:solidFill>
            <a:srgbClr val="4AC9FF"/>
          </a:solidFill>
        </a:ln>
      </dgm:spPr>
    </dgm:pt>
    <dgm:pt modelId="{F5EE47E1-D3FD-4C4F-A452-98FAF4510A63}" type="pres">
      <dgm:prSet presAssocID="{DDE84638-A0BA-471F-BB94-223A183C3723}" presName="sibTrans" presStyleCnt="0"/>
      <dgm:spPr bwMode="auto"/>
    </dgm:pt>
    <dgm:pt modelId="{5EDB1EB3-CDA4-4DCC-8D31-D2D4525B1DB1}" type="pres">
      <dgm:prSet presAssocID="{DDE84638-A0BA-471F-BB94-223A183C3723}" presName="space" presStyleCnt="0"/>
      <dgm:spPr bwMode="auto"/>
    </dgm:pt>
    <dgm:pt modelId="{B099C053-ACF3-42EE-AEB0-6FDC3557FE37}" type="pres">
      <dgm:prSet presAssocID="{69895F99-2FA2-437B-A47A-B00B321F6B6B}" presName="composite" presStyleCnt="0"/>
      <dgm:spPr bwMode="auto"/>
    </dgm:pt>
    <dgm:pt modelId="{CD2C4D03-F5B6-45A8-BBDA-F4F53AC6690E}" type="pres">
      <dgm:prSet presAssocID="{69895F99-2FA2-437B-A47A-B00B321F6B6B}" presName="LShape" presStyleLbl="alignNode1" presStyleIdx="4" presStyleCnt="7"/>
      <dgm:spPr bwMode="auto">
        <a:solidFill>
          <a:srgbClr val="4AC9FF"/>
        </a:solidFill>
        <a:ln>
          <a:solidFill>
            <a:srgbClr val="4AC9FF"/>
          </a:solidFill>
        </a:ln>
      </dgm:spPr>
    </dgm:pt>
    <dgm:pt modelId="{ED15AFAE-CF5D-4627-86AB-2860FDE28A78}" type="pres">
      <dgm:prSet presAssocID="{69895F99-2FA2-437B-A47A-B00B321F6B6B}" presName="ParentText" presStyleLbl="revTx" presStyleIdx="2" presStyleCnt="4">
        <dgm:presLayoutVars>
          <dgm:chMax val="0"/>
          <dgm:chPref val="0"/>
          <dgm:bulletEnabled val="1"/>
        </dgm:presLayoutVars>
      </dgm:prSet>
      <dgm:spPr bwMode="auto"/>
    </dgm:pt>
    <dgm:pt modelId="{7EB0264E-5560-4204-9EB5-16C7BCA9B54C}" type="pres">
      <dgm:prSet presAssocID="{69895F99-2FA2-437B-A47A-B00B321F6B6B}" presName="Triangle" presStyleLbl="alignNode1" presStyleIdx="5" presStyleCnt="7"/>
      <dgm:spPr bwMode="auto">
        <a:solidFill>
          <a:srgbClr val="4AC9FF"/>
        </a:solidFill>
        <a:ln>
          <a:solidFill>
            <a:srgbClr val="4AC9FF"/>
          </a:solidFill>
        </a:ln>
      </dgm:spPr>
    </dgm:pt>
    <dgm:pt modelId="{C322FD34-3C9C-4CBC-8BB0-8D2DD3FD9178}" type="pres">
      <dgm:prSet presAssocID="{7E906F66-891C-483B-B75D-4D3460E09B67}" presName="sibTrans" presStyleCnt="0"/>
      <dgm:spPr bwMode="auto"/>
    </dgm:pt>
    <dgm:pt modelId="{ADD815E4-9EE8-43FD-ACB0-47C599FD5291}" type="pres">
      <dgm:prSet presAssocID="{7E906F66-891C-483B-B75D-4D3460E09B67}" presName="space" presStyleCnt="0"/>
      <dgm:spPr bwMode="auto"/>
    </dgm:pt>
    <dgm:pt modelId="{12C7DEA9-223C-4524-9C43-0A94C0D6D448}" type="pres">
      <dgm:prSet presAssocID="{561523AD-99D9-4CEF-B639-8C24308AEABA}" presName="composite" presStyleCnt="0"/>
      <dgm:spPr bwMode="auto"/>
    </dgm:pt>
    <dgm:pt modelId="{54A16E2A-248C-4F05-8061-2C02CCB77B72}" type="pres">
      <dgm:prSet presAssocID="{561523AD-99D9-4CEF-B639-8C24308AEABA}" presName="LShape" presStyleLbl="alignNode1" presStyleIdx="6" presStyleCnt="7"/>
      <dgm:spPr bwMode="auto">
        <a:solidFill>
          <a:srgbClr val="4AC9FF"/>
        </a:solidFill>
        <a:ln>
          <a:solidFill>
            <a:srgbClr val="4AC9FF"/>
          </a:solidFill>
        </a:ln>
      </dgm:spPr>
    </dgm:pt>
    <dgm:pt modelId="{FDE7D3B2-2661-4460-A4BE-A7BF7800E103}" type="pres">
      <dgm:prSet presAssocID="{561523AD-99D9-4CEF-B639-8C24308AEABA}" presName="ParentText" presStyleLbl="revTx" presStyleIdx="3" presStyleCnt="4" custLinFactNeighborX="-299" custLinFactNeighborY="-2041">
        <dgm:presLayoutVars>
          <dgm:chMax val="0"/>
          <dgm:chPref val="0"/>
          <dgm:bulletEnabled val="1"/>
        </dgm:presLayoutVars>
      </dgm:prSet>
      <dgm:spPr bwMode="auto"/>
    </dgm:pt>
  </dgm:ptLst>
  <dgm:cxnLst>
    <dgm:cxn modelId="{156FFA0E-2497-45C6-A33E-74BCCA467098}" type="presOf" srcId="{ACE11BC1-34E7-40A4-A6FD-40F43B4E8A20}" destId="{330D1592-36AE-45EA-8A8B-5EFACD2B54B5}" srcOrd="0" destOrd="0" presId="urn:microsoft.com/office/officeart/2009/3/layout/StepUpProcess#1"/>
    <dgm:cxn modelId="{0319B312-71E4-43DC-8507-7253AB5551EB}" srcId="{ACE11BC1-34E7-40A4-A6FD-40F43B4E8A20}" destId="{561523AD-99D9-4CEF-B639-8C24308AEABA}" srcOrd="3" destOrd="0" parTransId="{2F19BCC0-594B-4AEA-A746-59BB3E2E3CC2}" sibTransId="{2BFDD4D4-28CA-4DAA-97E9-26547C9912AA}"/>
    <dgm:cxn modelId="{C57A6166-6BCC-4DC2-9440-CE8597B19E83}" type="presOf" srcId="{561523AD-99D9-4CEF-B639-8C24308AEABA}" destId="{FDE7D3B2-2661-4460-A4BE-A7BF7800E103}" srcOrd="0" destOrd="0" presId="urn:microsoft.com/office/officeart/2009/3/layout/StepUpProcess#1"/>
    <dgm:cxn modelId="{63DE7870-4A42-474A-91CA-76AA786243E8}" srcId="{ACE11BC1-34E7-40A4-A6FD-40F43B4E8A20}" destId="{69895F99-2FA2-437B-A47A-B00B321F6B6B}" srcOrd="2" destOrd="0" parTransId="{31CC3870-F0E0-4E3E-8BB3-F2CE69AD0D91}" sibTransId="{7E906F66-891C-483B-B75D-4D3460E09B67}"/>
    <dgm:cxn modelId="{93BA3E90-DFBE-453A-88AB-478E4C2C3D87}" srcId="{ACE11BC1-34E7-40A4-A6FD-40F43B4E8A20}" destId="{154EBE2E-80EB-493C-9C82-4F94040966ED}" srcOrd="0" destOrd="0" parTransId="{838B3909-4ADD-49ED-931B-7D9FA3724B36}" sibTransId="{1E870FEE-EE78-4F2A-90A1-6A11F9453408}"/>
    <dgm:cxn modelId="{A2E1D49C-FF2B-46F4-B1C9-0200E28E97D9}" type="presOf" srcId="{154EBE2E-80EB-493C-9C82-4F94040966ED}" destId="{F14186F1-F343-44EA-8BE8-CDA9A57EDF7A}" srcOrd="0" destOrd="0" presId="urn:microsoft.com/office/officeart/2009/3/layout/StepUpProcess#1"/>
    <dgm:cxn modelId="{D375C6A2-C5BF-4792-B29D-279E15661E5F}" type="presOf" srcId="{69895F99-2FA2-437B-A47A-B00B321F6B6B}" destId="{ED15AFAE-CF5D-4627-86AB-2860FDE28A78}" srcOrd="0" destOrd="0" presId="urn:microsoft.com/office/officeart/2009/3/layout/StepUpProcess#1"/>
    <dgm:cxn modelId="{AC4AA8DB-8583-4B48-ADEF-66B64A898502}" type="presOf" srcId="{CDD3F73C-6D95-4CBE-9F51-50D5991786C2}" destId="{105833C1-B06A-4078-AB38-D146F2B4BF31}" srcOrd="0" destOrd="0" presId="urn:microsoft.com/office/officeart/2009/3/layout/StepUpProcess#1"/>
    <dgm:cxn modelId="{AE2951DD-4C77-46A4-862D-D6DA640E7DD9}" srcId="{ACE11BC1-34E7-40A4-A6FD-40F43B4E8A20}" destId="{CDD3F73C-6D95-4CBE-9F51-50D5991786C2}" srcOrd="1" destOrd="0" parTransId="{C30327A5-8A10-4AE8-9DE7-0AA66A931767}" sibTransId="{DDE84638-A0BA-471F-BB94-223A183C3723}"/>
    <dgm:cxn modelId="{00D6E63E-060B-4DE4-A802-2F45E07FCFE1}" type="presParOf" srcId="{330D1592-36AE-45EA-8A8B-5EFACD2B54B5}" destId="{8A4F3C5B-B5E7-43D3-A7A4-A0DE21B254FC}" srcOrd="0" destOrd="0" presId="urn:microsoft.com/office/officeart/2009/3/layout/StepUpProcess#1"/>
    <dgm:cxn modelId="{507426F6-1705-4634-88AE-D88A81A0EA7F}" type="presParOf" srcId="{8A4F3C5B-B5E7-43D3-A7A4-A0DE21B254FC}" destId="{2DDEFA26-1AE5-416E-9521-37AD2D47B09C}" srcOrd="0" destOrd="0" presId="urn:microsoft.com/office/officeart/2009/3/layout/StepUpProcess#1"/>
    <dgm:cxn modelId="{C06FDF7A-9C90-4554-82FC-EBF73F3F92F9}" type="presParOf" srcId="{8A4F3C5B-B5E7-43D3-A7A4-A0DE21B254FC}" destId="{F14186F1-F343-44EA-8BE8-CDA9A57EDF7A}" srcOrd="1" destOrd="0" presId="urn:microsoft.com/office/officeart/2009/3/layout/StepUpProcess#1"/>
    <dgm:cxn modelId="{47729F30-D053-4F9D-9A38-EB6D718D9918}" type="presParOf" srcId="{8A4F3C5B-B5E7-43D3-A7A4-A0DE21B254FC}" destId="{B88538FD-2616-4529-B95B-EDAC1BD35683}" srcOrd="2" destOrd="0" presId="urn:microsoft.com/office/officeart/2009/3/layout/StepUpProcess#1"/>
    <dgm:cxn modelId="{D30445D3-0FBE-484D-B25B-E70CB18E5F0E}" type="presParOf" srcId="{330D1592-36AE-45EA-8A8B-5EFACD2B54B5}" destId="{182DF798-4E40-4C7D-8896-BC40B0B95E4B}" srcOrd="1" destOrd="0" presId="urn:microsoft.com/office/officeart/2009/3/layout/StepUpProcess#1"/>
    <dgm:cxn modelId="{51D202CA-991B-4EDE-9477-7D36E9E0FD47}" type="presParOf" srcId="{182DF798-4E40-4C7D-8896-BC40B0B95E4B}" destId="{460E25CF-B1E4-40CC-BDB8-973B2307354A}" srcOrd="0" destOrd="0" presId="urn:microsoft.com/office/officeart/2009/3/layout/StepUpProcess#1"/>
    <dgm:cxn modelId="{2BEF4123-287A-4F8F-B713-418201BD8622}" type="presParOf" srcId="{330D1592-36AE-45EA-8A8B-5EFACD2B54B5}" destId="{ACCD0AE2-93A0-4B79-9811-F974080A77CF}" srcOrd="2" destOrd="0" presId="urn:microsoft.com/office/officeart/2009/3/layout/StepUpProcess#1"/>
    <dgm:cxn modelId="{02F1CACA-2957-41F8-9A41-EC2D06D43EFA}" type="presParOf" srcId="{ACCD0AE2-93A0-4B79-9811-F974080A77CF}" destId="{5438834B-C838-4322-AE35-42ECE096CCF3}" srcOrd="0" destOrd="0" presId="urn:microsoft.com/office/officeart/2009/3/layout/StepUpProcess#1"/>
    <dgm:cxn modelId="{FE6FB05D-F4DC-4A7B-B7E2-7CF9616422AA}" type="presParOf" srcId="{ACCD0AE2-93A0-4B79-9811-F974080A77CF}" destId="{105833C1-B06A-4078-AB38-D146F2B4BF31}" srcOrd="1" destOrd="0" presId="urn:microsoft.com/office/officeart/2009/3/layout/StepUpProcess#1"/>
    <dgm:cxn modelId="{7533F881-209C-4596-9F44-8B52841B53EA}" type="presParOf" srcId="{ACCD0AE2-93A0-4B79-9811-F974080A77CF}" destId="{E86E34E0-D289-4210-8042-EF3FD8FE7E26}" srcOrd="2" destOrd="0" presId="urn:microsoft.com/office/officeart/2009/3/layout/StepUpProcess#1"/>
    <dgm:cxn modelId="{ED6E996C-7F00-4B3E-ADE9-AA14EB0A53E6}" type="presParOf" srcId="{330D1592-36AE-45EA-8A8B-5EFACD2B54B5}" destId="{F5EE47E1-D3FD-4C4F-A452-98FAF4510A63}" srcOrd="3" destOrd="0" presId="urn:microsoft.com/office/officeart/2009/3/layout/StepUpProcess#1"/>
    <dgm:cxn modelId="{097B6D0E-1222-4CA4-B770-47D89D587424}" type="presParOf" srcId="{F5EE47E1-D3FD-4C4F-A452-98FAF4510A63}" destId="{5EDB1EB3-CDA4-4DCC-8D31-D2D4525B1DB1}" srcOrd="0" destOrd="0" presId="urn:microsoft.com/office/officeart/2009/3/layout/StepUpProcess#1"/>
    <dgm:cxn modelId="{401963F6-FA85-4107-B050-D18E233AD4CB}" type="presParOf" srcId="{330D1592-36AE-45EA-8A8B-5EFACD2B54B5}" destId="{B099C053-ACF3-42EE-AEB0-6FDC3557FE37}" srcOrd="4" destOrd="0" presId="urn:microsoft.com/office/officeart/2009/3/layout/StepUpProcess#1"/>
    <dgm:cxn modelId="{6465C9D9-CF2A-41AC-98D7-CE4E8BAB8A52}" type="presParOf" srcId="{B099C053-ACF3-42EE-AEB0-6FDC3557FE37}" destId="{CD2C4D03-F5B6-45A8-BBDA-F4F53AC6690E}" srcOrd="0" destOrd="0" presId="urn:microsoft.com/office/officeart/2009/3/layout/StepUpProcess#1"/>
    <dgm:cxn modelId="{9DBBD0A7-9A32-4430-AB17-D701069A3011}" type="presParOf" srcId="{B099C053-ACF3-42EE-AEB0-6FDC3557FE37}" destId="{ED15AFAE-CF5D-4627-86AB-2860FDE28A78}" srcOrd="1" destOrd="0" presId="urn:microsoft.com/office/officeart/2009/3/layout/StepUpProcess#1"/>
    <dgm:cxn modelId="{BFF6AD2C-2EAF-4C0C-9310-7ADC44007C38}" type="presParOf" srcId="{B099C053-ACF3-42EE-AEB0-6FDC3557FE37}" destId="{7EB0264E-5560-4204-9EB5-16C7BCA9B54C}" srcOrd="2" destOrd="0" presId="urn:microsoft.com/office/officeart/2009/3/layout/StepUpProcess#1"/>
    <dgm:cxn modelId="{2CFBA8A4-67FE-436F-8FF6-937CCB2AE26E}" type="presParOf" srcId="{330D1592-36AE-45EA-8A8B-5EFACD2B54B5}" destId="{C322FD34-3C9C-4CBC-8BB0-8D2DD3FD9178}" srcOrd="5" destOrd="0" presId="urn:microsoft.com/office/officeart/2009/3/layout/StepUpProcess#1"/>
    <dgm:cxn modelId="{C4B939D2-468F-4926-9F4A-55DBB088CDE2}" type="presParOf" srcId="{C322FD34-3C9C-4CBC-8BB0-8D2DD3FD9178}" destId="{ADD815E4-9EE8-43FD-ACB0-47C599FD5291}" srcOrd="0" destOrd="0" presId="urn:microsoft.com/office/officeart/2009/3/layout/StepUpProcess#1"/>
    <dgm:cxn modelId="{8DF8A44D-75F1-41A1-9304-45F273818F6A}" type="presParOf" srcId="{330D1592-36AE-45EA-8A8B-5EFACD2B54B5}" destId="{12C7DEA9-223C-4524-9C43-0A94C0D6D448}" srcOrd="6" destOrd="0" presId="urn:microsoft.com/office/officeart/2009/3/layout/StepUpProcess#1"/>
    <dgm:cxn modelId="{25B3EAF4-1D1F-45D7-880A-6D8ABBF2D6F1}" type="presParOf" srcId="{12C7DEA9-223C-4524-9C43-0A94C0D6D448}" destId="{54A16E2A-248C-4F05-8061-2C02CCB77B72}" srcOrd="0" destOrd="0" presId="urn:microsoft.com/office/officeart/2009/3/layout/StepUpProcess#1"/>
    <dgm:cxn modelId="{61B9C879-EA90-4A5A-922C-3B3D8CAF2D80}" type="presParOf" srcId="{12C7DEA9-223C-4524-9C43-0A94C0D6D448}" destId="{FDE7D3B2-2661-4460-A4BE-A7BF7800E103}" srcOrd="1" destOrd="0" presId="urn:microsoft.com/office/officeart/2009/3/layout/StepUp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F85F4-08E3-4968-AA54-2E93DA98059F}" type="doc">
      <dgm:prSet loTypeId="urn:microsoft.com/office/officeart/2005/8/layout/process3#1" loCatId="process" qsTypeId="urn:microsoft.com/office/officeart/2005/8/quickstyle/simple1#5" qsCatId="simple" csTypeId="urn:microsoft.com/office/officeart/2005/8/colors/accent1_2" csCatId="accent1" phldr="1"/>
      <dgm:spPr bwMode="auto"/>
      <dgm:t>
        <a:bodyPr/>
        <a:lstStyle/>
        <a:p>
          <a:pPr>
            <a:defRPr/>
          </a:pPr>
          <a:endParaRPr lang="de-DE"/>
        </a:p>
      </dgm:t>
    </dgm:pt>
    <dgm:pt modelId="{A07C695C-3A1C-45CD-A3C1-3F45A7C162C2}">
      <dgm:prSet phldrT="[Text]" custT="1"/>
      <dgm:spPr bwMode="auto">
        <a:solidFill>
          <a:srgbClr val="4AC9FF"/>
        </a:solidFill>
        <a:ln>
          <a:solidFill>
            <a:srgbClr val="4AC9FF"/>
          </a:solidFill>
        </a:ln>
      </dgm:spPr>
      <dgm:t>
        <a:bodyPr/>
        <a:lstStyle/>
        <a:p>
          <a:pPr>
            <a:defRPr/>
          </a:pPr>
          <a:r>
            <a:rPr lang="de-DE" sz="1600" b="1" dirty="0">
              <a:latin typeface="+mn-lt"/>
            </a:rPr>
            <a:t>Daten sammeln</a:t>
          </a:r>
          <a:endParaRPr sz="1600" dirty="0"/>
        </a:p>
      </dgm:t>
    </dgm:pt>
    <dgm:pt modelId="{C4B7A556-7352-4FE8-8BDA-3B405781BCF5}" type="parTrans" cxnId="{68DEC0ED-29A3-4949-943B-73A7F804904A}">
      <dgm:prSet/>
      <dgm:spPr bwMode="auto"/>
      <dgm:t>
        <a:bodyPr/>
        <a:lstStyle/>
        <a:p>
          <a:pPr>
            <a:defRPr/>
          </a:pPr>
          <a:endParaRPr lang="de-DE"/>
        </a:p>
      </dgm:t>
    </dgm:pt>
    <dgm:pt modelId="{A95758D0-E40C-459C-8133-83DD3503BA0A}" type="sibTrans" cxnId="{68DEC0ED-29A3-4949-943B-73A7F804904A}">
      <dgm:prSet/>
      <dgm:spPr bwMode="auto">
        <a:solidFill>
          <a:schemeClr val="accent2"/>
        </a:solidFill>
        <a:ln>
          <a:solidFill>
            <a:schemeClr val="accent2"/>
          </a:solidFill>
        </a:ln>
      </dgm:spPr>
      <dgm:t>
        <a:bodyPr/>
        <a:lstStyle/>
        <a:p>
          <a:pPr>
            <a:defRPr/>
          </a:pPr>
          <a:endParaRPr lang="de-DE">
            <a:latin typeface="+mn-lt"/>
          </a:endParaRPr>
        </a:p>
      </dgm:t>
    </dgm:pt>
    <dgm:pt modelId="{A641C234-6CF8-478C-9C54-21D5F0C86CF4}">
      <dgm:prSet phldrT="[Text]" custT="1"/>
      <dgm:spPr bwMode="auto">
        <a:solidFill>
          <a:srgbClr val="C5EDFF">
            <a:alpha val="90000"/>
          </a:srgbClr>
        </a:solidFill>
        <a:ln>
          <a:solidFill>
            <a:srgbClr val="C5EDFF"/>
          </a:solidFill>
        </a:ln>
      </dgm:spPr>
      <dgm:t>
        <a:bodyPr/>
        <a:lstStyle/>
        <a:p>
          <a:pPr algn="l">
            <a:buFont typeface="Arial" panose="020B0604020202020204" pitchFamily="34" charset="0"/>
            <a:buNone/>
            <a:defRPr/>
          </a:pPr>
          <a:r>
            <a:rPr lang="de-DE" sz="1400" b="0" dirty="0">
              <a:latin typeface="+mn-lt"/>
              <a:cs typeface="Arial"/>
            </a:rPr>
            <a:t>Wo und wie finde ich zuverlässige und aktuelle Infos?</a:t>
          </a:r>
          <a:endParaRPr lang="de-DE" sz="1400" b="0" dirty="0"/>
        </a:p>
      </dgm:t>
    </dgm:pt>
    <dgm:pt modelId="{474D4277-FFFB-4C71-BF57-9C99CB05A2AB}" type="parTrans" cxnId="{72CE4329-42DF-4E28-9785-1005B4431283}">
      <dgm:prSet/>
      <dgm:spPr bwMode="auto"/>
      <dgm:t>
        <a:bodyPr/>
        <a:lstStyle/>
        <a:p>
          <a:pPr>
            <a:defRPr/>
          </a:pPr>
          <a:endParaRPr lang="de-DE"/>
        </a:p>
      </dgm:t>
    </dgm:pt>
    <dgm:pt modelId="{785188A7-B9D3-4D63-B4E7-509013E5501D}" type="sibTrans" cxnId="{72CE4329-42DF-4E28-9785-1005B4431283}">
      <dgm:prSet/>
      <dgm:spPr bwMode="auto"/>
      <dgm:t>
        <a:bodyPr/>
        <a:lstStyle/>
        <a:p>
          <a:pPr>
            <a:defRPr/>
          </a:pPr>
          <a:endParaRPr lang="de-DE"/>
        </a:p>
      </dgm:t>
    </dgm:pt>
    <dgm:pt modelId="{7DB9A45D-0872-403D-8C30-E6CC86A14169}">
      <dgm:prSet phldrT="[Text]" custT="1"/>
      <dgm:spPr bwMode="auto">
        <a:solidFill>
          <a:srgbClr val="4AC9FF"/>
        </a:solidFill>
        <a:ln>
          <a:solidFill>
            <a:srgbClr val="4AC9FF"/>
          </a:solidFill>
        </a:ln>
      </dgm:spPr>
      <dgm:t>
        <a:bodyPr/>
        <a:lstStyle/>
        <a:p>
          <a:pPr>
            <a:defRPr/>
          </a:pPr>
          <a:r>
            <a:rPr lang="de-DE" sz="1600" b="1" dirty="0">
              <a:latin typeface="+mn-lt"/>
            </a:rPr>
            <a:t>Daten managen</a:t>
          </a:r>
          <a:endParaRPr sz="1600" dirty="0"/>
        </a:p>
      </dgm:t>
    </dgm:pt>
    <dgm:pt modelId="{E8D85219-10EB-40F0-9766-8451C86CBCB3}" type="parTrans" cxnId="{EEAB48C8-22A5-412A-91A1-DFA18B7ADF9C}">
      <dgm:prSet/>
      <dgm:spPr bwMode="auto"/>
      <dgm:t>
        <a:bodyPr/>
        <a:lstStyle/>
        <a:p>
          <a:pPr>
            <a:defRPr/>
          </a:pPr>
          <a:endParaRPr lang="de-DE"/>
        </a:p>
      </dgm:t>
    </dgm:pt>
    <dgm:pt modelId="{85C24A09-8406-4E66-859C-AA82610FDD75}" type="sibTrans" cxnId="{EEAB48C8-22A5-412A-91A1-DFA18B7ADF9C}">
      <dgm:prSet/>
      <dgm:spPr bwMode="auto">
        <a:solidFill>
          <a:schemeClr val="accent2"/>
        </a:solidFill>
        <a:ln>
          <a:solidFill>
            <a:schemeClr val="accent2"/>
          </a:solidFill>
        </a:ln>
      </dgm:spPr>
      <dgm:t>
        <a:bodyPr/>
        <a:lstStyle/>
        <a:p>
          <a:pPr>
            <a:defRPr/>
          </a:pPr>
          <a:endParaRPr lang="de-DE">
            <a:latin typeface="+mn-lt"/>
          </a:endParaRPr>
        </a:p>
      </dgm:t>
    </dgm:pt>
    <dgm:pt modelId="{D92A62BC-56CD-4A82-88C1-0BCD14D55E37}">
      <dgm:prSet phldrT="[Text]" custT="1"/>
      <dgm:spPr bwMode="auto">
        <a:solidFill>
          <a:srgbClr val="C5EDFF">
            <a:alpha val="90000"/>
          </a:srgbClr>
        </a:solidFill>
        <a:ln>
          <a:solidFill>
            <a:srgbClr val="C5EDFF"/>
          </a:solidFill>
        </a:ln>
      </dgm:spPr>
      <dgm:t>
        <a:bodyPr/>
        <a:lstStyle/>
        <a:p>
          <a:pPr>
            <a:buNone/>
            <a:defRPr/>
          </a:pPr>
          <a:r>
            <a:rPr lang="de-DE" sz="1400" b="0" dirty="0">
              <a:latin typeface="+mn-lt"/>
            </a:rPr>
            <a:t>Wie speichere, sortiere &amp; verwalte ich Daten?</a:t>
          </a:r>
          <a:endParaRPr sz="1400" b="0" dirty="0"/>
        </a:p>
      </dgm:t>
    </dgm:pt>
    <dgm:pt modelId="{0C74C570-587C-4067-A346-964E4DA79C4F}" type="parTrans" cxnId="{4EF96E7D-CAEA-4F1A-9E72-3BA9DEB62385}">
      <dgm:prSet/>
      <dgm:spPr bwMode="auto"/>
      <dgm:t>
        <a:bodyPr/>
        <a:lstStyle/>
        <a:p>
          <a:pPr>
            <a:defRPr/>
          </a:pPr>
          <a:endParaRPr lang="de-DE"/>
        </a:p>
      </dgm:t>
    </dgm:pt>
    <dgm:pt modelId="{6BACC6A6-51FE-4411-A988-24ADD97EE5B9}" type="sibTrans" cxnId="{4EF96E7D-CAEA-4F1A-9E72-3BA9DEB62385}">
      <dgm:prSet/>
      <dgm:spPr bwMode="auto"/>
      <dgm:t>
        <a:bodyPr/>
        <a:lstStyle/>
        <a:p>
          <a:pPr>
            <a:defRPr/>
          </a:pPr>
          <a:endParaRPr lang="de-DE"/>
        </a:p>
      </dgm:t>
    </dgm:pt>
    <dgm:pt modelId="{DDBAA284-55F0-4C02-BF55-D551027932AD}">
      <dgm:prSet phldrT="[Text]" custT="1"/>
      <dgm:spPr bwMode="auto">
        <a:solidFill>
          <a:srgbClr val="4AC9FF"/>
        </a:solidFill>
        <a:ln>
          <a:solidFill>
            <a:srgbClr val="4AC9FF"/>
          </a:solidFill>
        </a:ln>
      </dgm:spPr>
      <dgm:t>
        <a:bodyPr/>
        <a:lstStyle/>
        <a:p>
          <a:pPr>
            <a:defRPr/>
          </a:pPr>
          <a:r>
            <a:rPr lang="de-DE" sz="1600" b="1" dirty="0">
              <a:latin typeface="+mn-lt"/>
            </a:rPr>
            <a:t>Daten bewerten		</a:t>
          </a:r>
          <a:endParaRPr sz="1600" dirty="0"/>
        </a:p>
      </dgm:t>
    </dgm:pt>
    <dgm:pt modelId="{6C7CD851-85CA-47B3-B886-8700E52E4A12}" type="parTrans" cxnId="{5B0C76CE-34A8-4181-BB9D-B3E7EB90A0FC}">
      <dgm:prSet/>
      <dgm:spPr bwMode="auto"/>
      <dgm:t>
        <a:bodyPr/>
        <a:lstStyle/>
        <a:p>
          <a:pPr>
            <a:defRPr/>
          </a:pPr>
          <a:endParaRPr lang="de-DE"/>
        </a:p>
      </dgm:t>
    </dgm:pt>
    <dgm:pt modelId="{06F89995-3440-4C91-B4EB-BF33FF3D39E6}" type="sibTrans" cxnId="{5B0C76CE-34A8-4181-BB9D-B3E7EB90A0FC}">
      <dgm:prSet/>
      <dgm:spPr bwMode="auto">
        <a:solidFill>
          <a:schemeClr val="accent2"/>
        </a:solidFill>
        <a:ln>
          <a:solidFill>
            <a:schemeClr val="accent2"/>
          </a:solidFill>
        </a:ln>
      </dgm:spPr>
      <dgm:t>
        <a:bodyPr/>
        <a:lstStyle/>
        <a:p>
          <a:pPr>
            <a:defRPr/>
          </a:pPr>
          <a:endParaRPr lang="de-DE">
            <a:latin typeface="+mn-lt"/>
          </a:endParaRPr>
        </a:p>
      </dgm:t>
    </dgm:pt>
    <dgm:pt modelId="{F61B9574-A84B-45CE-9802-FDF7EA85D4B9}">
      <dgm:prSet phldrT="[Text]" custT="1"/>
      <dgm:spPr bwMode="auto">
        <a:solidFill>
          <a:srgbClr val="C5EDFF">
            <a:alpha val="83922"/>
          </a:srgbClr>
        </a:solidFill>
        <a:ln>
          <a:noFill/>
        </a:ln>
      </dgm:spPr>
      <dgm:t>
        <a:bodyPr/>
        <a:lstStyle/>
        <a:p>
          <a:pPr>
            <a:buNone/>
            <a:defRPr/>
          </a:pPr>
          <a:r>
            <a:rPr lang="de-DE" sz="1400" b="0" dirty="0">
              <a:latin typeface="+mn-lt"/>
            </a:rPr>
            <a:t>Wie lese und interpretiere ich Werte und Grafiken?</a:t>
          </a:r>
          <a:endParaRPr sz="1400" b="0" dirty="0"/>
        </a:p>
      </dgm:t>
    </dgm:pt>
    <dgm:pt modelId="{E06D3833-03CC-4853-99A0-DE09F62DF57F}" type="parTrans" cxnId="{23932F2B-803A-4B0D-B6AC-EDE9C10E8382}">
      <dgm:prSet/>
      <dgm:spPr bwMode="auto"/>
      <dgm:t>
        <a:bodyPr/>
        <a:lstStyle/>
        <a:p>
          <a:pPr>
            <a:defRPr/>
          </a:pPr>
          <a:endParaRPr lang="de-DE"/>
        </a:p>
      </dgm:t>
    </dgm:pt>
    <dgm:pt modelId="{7643927C-33FE-4A06-ABA5-954880EB5A62}" type="sibTrans" cxnId="{23932F2B-803A-4B0D-B6AC-EDE9C10E8382}">
      <dgm:prSet/>
      <dgm:spPr bwMode="auto"/>
      <dgm:t>
        <a:bodyPr/>
        <a:lstStyle/>
        <a:p>
          <a:pPr>
            <a:defRPr/>
          </a:pPr>
          <a:endParaRPr lang="de-DE"/>
        </a:p>
      </dgm:t>
    </dgm:pt>
    <dgm:pt modelId="{9BC6CD98-E97E-41A1-9B8B-117E0458FA56}">
      <dgm:prSet phldrT="[Text]" custT="1"/>
      <dgm:spPr bwMode="auto">
        <a:solidFill>
          <a:srgbClr val="4AC9FF"/>
        </a:solidFill>
        <a:ln>
          <a:solidFill>
            <a:srgbClr val="4AC9FF"/>
          </a:solidFill>
        </a:ln>
      </dgm:spPr>
      <dgm:t>
        <a:bodyPr/>
        <a:lstStyle/>
        <a:p>
          <a:pPr>
            <a:defRPr/>
          </a:pPr>
          <a:r>
            <a:rPr lang="de-DE" sz="1600" b="1" dirty="0">
              <a:latin typeface="+mn-lt"/>
            </a:rPr>
            <a:t>Daten anwenden</a:t>
          </a:r>
          <a:endParaRPr sz="1600" dirty="0"/>
        </a:p>
      </dgm:t>
    </dgm:pt>
    <dgm:pt modelId="{82ACA93B-4E2D-4B3C-A59F-7B4C75DC0D30}" type="parTrans" cxnId="{8CA97C39-DB7C-4077-A862-3D960A9D3A65}">
      <dgm:prSet/>
      <dgm:spPr bwMode="auto"/>
      <dgm:t>
        <a:bodyPr/>
        <a:lstStyle/>
        <a:p>
          <a:pPr>
            <a:defRPr/>
          </a:pPr>
          <a:endParaRPr lang="de-DE"/>
        </a:p>
      </dgm:t>
    </dgm:pt>
    <dgm:pt modelId="{FCE923BB-902E-4737-ACFD-F0D7FC6BBD43}" type="sibTrans" cxnId="{8CA97C39-DB7C-4077-A862-3D960A9D3A65}">
      <dgm:prSet/>
      <dgm:spPr bwMode="auto"/>
      <dgm:t>
        <a:bodyPr/>
        <a:lstStyle/>
        <a:p>
          <a:pPr>
            <a:defRPr/>
          </a:pPr>
          <a:endParaRPr lang="de-DE"/>
        </a:p>
      </dgm:t>
    </dgm:pt>
    <dgm:pt modelId="{E9617282-38E6-4C50-AAF1-6A3078C4DCA4}">
      <dgm:prSet custT="1"/>
      <dgm:spPr bwMode="auto">
        <a:solidFill>
          <a:srgbClr val="C5EDFF">
            <a:alpha val="90000"/>
          </a:srgbClr>
        </a:solidFill>
        <a:ln>
          <a:solidFill>
            <a:srgbClr val="C5EDFF"/>
          </a:solidFill>
        </a:ln>
      </dgm:spPr>
      <dgm:t>
        <a:bodyPr/>
        <a:lstStyle/>
        <a:p>
          <a:pPr>
            <a:buNone/>
            <a:defRPr/>
          </a:pPr>
          <a:r>
            <a:rPr lang="de-DE" sz="1400" b="0" dirty="0">
              <a:latin typeface="+mn-lt"/>
            </a:rPr>
            <a:t>Wie wandle ich Ergebnisse in Wissen und konkrete Handlungen um?</a:t>
          </a:r>
          <a:endParaRPr sz="1400" b="0" dirty="0"/>
        </a:p>
      </dgm:t>
    </dgm:pt>
    <dgm:pt modelId="{BF0B65D7-5797-40F6-B8D7-0E444EA2A1D9}" type="parTrans" cxnId="{6B48298B-9A08-47E1-AE97-E83AA638C413}">
      <dgm:prSet/>
      <dgm:spPr bwMode="auto"/>
      <dgm:t>
        <a:bodyPr/>
        <a:lstStyle/>
        <a:p>
          <a:pPr>
            <a:defRPr/>
          </a:pPr>
          <a:endParaRPr lang="de-DE"/>
        </a:p>
      </dgm:t>
    </dgm:pt>
    <dgm:pt modelId="{37334D03-6261-4908-B954-F6BA3B4CE420}" type="sibTrans" cxnId="{6B48298B-9A08-47E1-AE97-E83AA638C413}">
      <dgm:prSet/>
      <dgm:spPr bwMode="auto"/>
      <dgm:t>
        <a:bodyPr/>
        <a:lstStyle/>
        <a:p>
          <a:pPr>
            <a:defRPr/>
          </a:pPr>
          <a:endParaRPr lang="de-DE"/>
        </a:p>
      </dgm:t>
    </dgm:pt>
    <dgm:pt modelId="{F4B32CD2-AD6F-4D8F-B677-410AB97196C8}" type="pres">
      <dgm:prSet presAssocID="{5D5F85F4-08E3-4968-AA54-2E93DA98059F}" presName="linearFlow" presStyleCnt="0">
        <dgm:presLayoutVars>
          <dgm:dir/>
          <dgm:animLvl val="lvl"/>
          <dgm:resizeHandles val="exact"/>
        </dgm:presLayoutVars>
      </dgm:prSet>
      <dgm:spPr bwMode="auto"/>
    </dgm:pt>
    <dgm:pt modelId="{ECF02F29-377A-4F89-9163-21CB7F73810C}" type="pres">
      <dgm:prSet presAssocID="{A07C695C-3A1C-45CD-A3C1-3F45A7C162C2}" presName="composite" presStyleCnt="0"/>
      <dgm:spPr bwMode="auto"/>
    </dgm:pt>
    <dgm:pt modelId="{93951BB4-6864-42E2-82E0-A93993D0EBE4}" type="pres">
      <dgm:prSet presAssocID="{A07C695C-3A1C-45CD-A3C1-3F45A7C162C2}" presName="parTx" presStyleLbl="node1" presStyleIdx="0" presStyleCnt="4">
        <dgm:presLayoutVars>
          <dgm:chMax val="0"/>
          <dgm:chPref val="0"/>
          <dgm:bulletEnabled val="1"/>
        </dgm:presLayoutVars>
      </dgm:prSet>
      <dgm:spPr bwMode="auto"/>
    </dgm:pt>
    <dgm:pt modelId="{B8DC1AFB-051B-4FF2-AAA4-18AFFCCCCCC7}" type="pres">
      <dgm:prSet presAssocID="{A07C695C-3A1C-45CD-A3C1-3F45A7C162C2}" presName="parSh" presStyleLbl="node1" presStyleIdx="0" presStyleCnt="4" custScaleY="95238"/>
      <dgm:spPr bwMode="auto"/>
    </dgm:pt>
    <dgm:pt modelId="{7DB3429F-E6D5-46AF-B8A0-42A83C3641E4}" type="pres">
      <dgm:prSet presAssocID="{A07C695C-3A1C-45CD-A3C1-3F45A7C162C2}" presName="desTx" presStyleLbl="fgAcc1" presStyleIdx="0" presStyleCnt="4" custScaleY="66071" custLinFactNeighborX="3618" custLinFactNeighborY="-7484">
        <dgm:presLayoutVars>
          <dgm:bulletEnabled val="1"/>
        </dgm:presLayoutVars>
      </dgm:prSet>
      <dgm:spPr bwMode="auto"/>
    </dgm:pt>
    <dgm:pt modelId="{6CECC49E-0DDC-435A-8D79-E337491C874A}" type="pres">
      <dgm:prSet presAssocID="{A95758D0-E40C-459C-8133-83DD3503BA0A}" presName="sibTrans" presStyleLbl="sibTrans2D1" presStyleIdx="0" presStyleCnt="3"/>
      <dgm:spPr bwMode="auto"/>
    </dgm:pt>
    <dgm:pt modelId="{FECC5DCB-395E-43CD-A77E-1CDC10DF572F}" type="pres">
      <dgm:prSet presAssocID="{A95758D0-E40C-459C-8133-83DD3503BA0A}" presName="connTx" presStyleLbl="sibTrans2D1" presStyleIdx="0" presStyleCnt="3"/>
      <dgm:spPr bwMode="auto"/>
    </dgm:pt>
    <dgm:pt modelId="{6B49CF6A-451F-4A49-AD1F-54A77B41BE81}" type="pres">
      <dgm:prSet presAssocID="{7DB9A45D-0872-403D-8C30-E6CC86A14169}" presName="composite" presStyleCnt="0"/>
      <dgm:spPr bwMode="auto"/>
    </dgm:pt>
    <dgm:pt modelId="{DEAA119B-2A27-44E2-8E88-A23DCFAD581E}" type="pres">
      <dgm:prSet presAssocID="{7DB9A45D-0872-403D-8C30-E6CC86A14169}" presName="parTx" presStyleLbl="node1" presStyleIdx="0" presStyleCnt="4">
        <dgm:presLayoutVars>
          <dgm:chMax val="0"/>
          <dgm:chPref val="0"/>
          <dgm:bulletEnabled val="1"/>
        </dgm:presLayoutVars>
      </dgm:prSet>
      <dgm:spPr bwMode="auto"/>
    </dgm:pt>
    <dgm:pt modelId="{38A8AC72-4582-4A9F-A160-66BF833ABB18}" type="pres">
      <dgm:prSet presAssocID="{7DB9A45D-0872-403D-8C30-E6CC86A14169}" presName="parSh" presStyleLbl="node1" presStyleIdx="1" presStyleCnt="4"/>
      <dgm:spPr bwMode="auto"/>
    </dgm:pt>
    <dgm:pt modelId="{5F75AD7A-7739-4741-AB6A-8E3489F98979}" type="pres">
      <dgm:prSet presAssocID="{7DB9A45D-0872-403D-8C30-E6CC86A14169}" presName="desTx" presStyleLbl="fgAcc1" presStyleIdx="1" presStyleCnt="4" custScaleY="66071" custLinFactNeighborX="724" custLinFactNeighborY="-8793">
        <dgm:presLayoutVars>
          <dgm:bulletEnabled val="1"/>
        </dgm:presLayoutVars>
      </dgm:prSet>
      <dgm:spPr bwMode="auto"/>
    </dgm:pt>
    <dgm:pt modelId="{333AE626-95FF-4DF2-B3A2-8C07C390AEC8}" type="pres">
      <dgm:prSet presAssocID="{85C24A09-8406-4E66-859C-AA82610FDD75}" presName="sibTrans" presStyleLbl="sibTrans2D1" presStyleIdx="1" presStyleCnt="3"/>
      <dgm:spPr bwMode="auto"/>
    </dgm:pt>
    <dgm:pt modelId="{C697DFC4-BBFD-4F7B-B387-6ABF4413259D}" type="pres">
      <dgm:prSet presAssocID="{85C24A09-8406-4E66-859C-AA82610FDD75}" presName="connTx" presStyleLbl="sibTrans2D1" presStyleIdx="1" presStyleCnt="3"/>
      <dgm:spPr bwMode="auto"/>
    </dgm:pt>
    <dgm:pt modelId="{FAF30660-955A-4AF3-BB82-32E75E2FC6E7}" type="pres">
      <dgm:prSet presAssocID="{DDBAA284-55F0-4C02-BF55-D551027932AD}" presName="composite" presStyleCnt="0"/>
      <dgm:spPr bwMode="auto"/>
    </dgm:pt>
    <dgm:pt modelId="{BB751DB4-445F-422B-BC88-76ACCE7BC0C9}" type="pres">
      <dgm:prSet presAssocID="{DDBAA284-55F0-4C02-BF55-D551027932AD}" presName="parTx" presStyleLbl="node1" presStyleIdx="1" presStyleCnt="4">
        <dgm:presLayoutVars>
          <dgm:chMax val="0"/>
          <dgm:chPref val="0"/>
          <dgm:bulletEnabled val="1"/>
        </dgm:presLayoutVars>
      </dgm:prSet>
      <dgm:spPr bwMode="auto"/>
    </dgm:pt>
    <dgm:pt modelId="{D9DEFD1D-45A4-410D-9F0C-FCEEB48E458B}" type="pres">
      <dgm:prSet presAssocID="{DDBAA284-55F0-4C02-BF55-D551027932AD}" presName="parSh" presStyleLbl="node1" presStyleIdx="2" presStyleCnt="4"/>
      <dgm:spPr bwMode="auto"/>
    </dgm:pt>
    <dgm:pt modelId="{E97EF469-56C2-4509-9B6E-2DAFBD81FAB6}" type="pres">
      <dgm:prSet presAssocID="{DDBAA284-55F0-4C02-BF55-D551027932AD}" presName="desTx" presStyleLbl="fgAcc1" presStyleIdx="2" presStyleCnt="4" custScaleY="66071" custLinFactNeighborX="724" custLinFactNeighborY="-8793">
        <dgm:presLayoutVars>
          <dgm:bulletEnabled val="1"/>
        </dgm:presLayoutVars>
      </dgm:prSet>
      <dgm:spPr bwMode="auto"/>
    </dgm:pt>
    <dgm:pt modelId="{150A1D51-BB4D-41A6-8580-68F3AA82ED18}" type="pres">
      <dgm:prSet presAssocID="{06F89995-3440-4C91-B4EB-BF33FF3D39E6}" presName="sibTrans" presStyleLbl="sibTrans2D1" presStyleIdx="2" presStyleCnt="3"/>
      <dgm:spPr bwMode="auto"/>
    </dgm:pt>
    <dgm:pt modelId="{CFA51CAD-DE73-4399-8FDC-31521FFC87E3}" type="pres">
      <dgm:prSet presAssocID="{06F89995-3440-4C91-B4EB-BF33FF3D39E6}" presName="connTx" presStyleLbl="sibTrans2D1" presStyleIdx="2" presStyleCnt="3"/>
      <dgm:spPr bwMode="auto"/>
    </dgm:pt>
    <dgm:pt modelId="{2CBB61C0-220F-4BA0-8B5D-A4D9820F5632}" type="pres">
      <dgm:prSet presAssocID="{9BC6CD98-E97E-41A1-9B8B-117E0458FA56}" presName="composite" presStyleCnt="0"/>
      <dgm:spPr bwMode="auto"/>
    </dgm:pt>
    <dgm:pt modelId="{3793E2F1-5D64-44BC-A2AB-0F8EC1B17D6A}" type="pres">
      <dgm:prSet presAssocID="{9BC6CD98-E97E-41A1-9B8B-117E0458FA56}" presName="parTx" presStyleLbl="node1" presStyleIdx="2" presStyleCnt="4">
        <dgm:presLayoutVars>
          <dgm:chMax val="0"/>
          <dgm:chPref val="0"/>
          <dgm:bulletEnabled val="1"/>
        </dgm:presLayoutVars>
      </dgm:prSet>
      <dgm:spPr bwMode="auto"/>
    </dgm:pt>
    <dgm:pt modelId="{D7EC9B11-221D-47F6-BF72-B1057D789442}" type="pres">
      <dgm:prSet presAssocID="{9BC6CD98-E97E-41A1-9B8B-117E0458FA56}" presName="parSh" presStyleLbl="node1" presStyleIdx="3" presStyleCnt="4"/>
      <dgm:spPr bwMode="auto"/>
    </dgm:pt>
    <dgm:pt modelId="{1FE1DA62-36DC-4DA3-AC58-A62298CB8BCB}" type="pres">
      <dgm:prSet presAssocID="{9BC6CD98-E97E-41A1-9B8B-117E0458FA56}" presName="desTx" presStyleLbl="fgAcc1" presStyleIdx="3" presStyleCnt="4" custScaleY="66071" custLinFactNeighborX="80" custLinFactNeighborY="-8793">
        <dgm:presLayoutVars>
          <dgm:bulletEnabled val="1"/>
        </dgm:presLayoutVars>
      </dgm:prSet>
      <dgm:spPr bwMode="auto"/>
    </dgm:pt>
  </dgm:ptLst>
  <dgm:cxnLst>
    <dgm:cxn modelId="{88028B14-2DA8-4EAB-AD05-BB42E88F4958}" type="presOf" srcId="{9BC6CD98-E97E-41A1-9B8B-117E0458FA56}" destId="{D7EC9B11-221D-47F6-BF72-B1057D789442}" srcOrd="1" destOrd="0" presId="urn:microsoft.com/office/officeart/2005/8/layout/process3#1"/>
    <dgm:cxn modelId="{95783A1A-51A4-40E9-B347-1FBAC675F43B}" type="presOf" srcId="{5D5F85F4-08E3-4968-AA54-2E93DA98059F}" destId="{F4B32CD2-AD6F-4D8F-B677-410AB97196C8}" srcOrd="0" destOrd="0" presId="urn:microsoft.com/office/officeart/2005/8/layout/process3#1"/>
    <dgm:cxn modelId="{72CE4329-42DF-4E28-9785-1005B4431283}" srcId="{A07C695C-3A1C-45CD-A3C1-3F45A7C162C2}" destId="{A641C234-6CF8-478C-9C54-21D5F0C86CF4}" srcOrd="0" destOrd="0" parTransId="{474D4277-FFFB-4C71-BF57-9C99CB05A2AB}" sibTransId="{785188A7-B9D3-4D63-B4E7-509013E5501D}"/>
    <dgm:cxn modelId="{23932F2B-803A-4B0D-B6AC-EDE9C10E8382}" srcId="{DDBAA284-55F0-4C02-BF55-D551027932AD}" destId="{F61B9574-A84B-45CE-9802-FDF7EA85D4B9}" srcOrd="0" destOrd="0" parTransId="{E06D3833-03CC-4853-99A0-DE09F62DF57F}" sibTransId="{7643927C-33FE-4A06-ABA5-954880EB5A62}"/>
    <dgm:cxn modelId="{8CA97C39-DB7C-4077-A862-3D960A9D3A65}" srcId="{5D5F85F4-08E3-4968-AA54-2E93DA98059F}" destId="{9BC6CD98-E97E-41A1-9B8B-117E0458FA56}" srcOrd="3" destOrd="0" parTransId="{82ACA93B-4E2D-4B3C-A59F-7B4C75DC0D30}" sibTransId="{FCE923BB-902E-4737-ACFD-F0D7FC6BBD43}"/>
    <dgm:cxn modelId="{E63B5B4D-F5FE-4B88-A724-D8642F82D377}" type="presOf" srcId="{D92A62BC-56CD-4A82-88C1-0BCD14D55E37}" destId="{5F75AD7A-7739-4741-AB6A-8E3489F98979}" srcOrd="0" destOrd="0" presId="urn:microsoft.com/office/officeart/2005/8/layout/process3#1"/>
    <dgm:cxn modelId="{4EF96E7D-CAEA-4F1A-9E72-3BA9DEB62385}" srcId="{7DB9A45D-0872-403D-8C30-E6CC86A14169}" destId="{D92A62BC-56CD-4A82-88C1-0BCD14D55E37}" srcOrd="0" destOrd="0" parTransId="{0C74C570-587C-4067-A346-964E4DA79C4F}" sibTransId="{6BACC6A6-51FE-4411-A988-24ADD97EE5B9}"/>
    <dgm:cxn modelId="{41B5E47D-650B-44C9-AC17-FE00E07D0798}" type="presOf" srcId="{7DB9A45D-0872-403D-8C30-E6CC86A14169}" destId="{38A8AC72-4582-4A9F-A160-66BF833ABB18}" srcOrd="1" destOrd="0" presId="urn:microsoft.com/office/officeart/2005/8/layout/process3#1"/>
    <dgm:cxn modelId="{2FB7B682-1321-4824-A9A0-95528347CD1A}" type="presOf" srcId="{F61B9574-A84B-45CE-9802-FDF7EA85D4B9}" destId="{E97EF469-56C2-4509-9B6E-2DAFBD81FAB6}" srcOrd="0" destOrd="0" presId="urn:microsoft.com/office/officeart/2005/8/layout/process3#1"/>
    <dgm:cxn modelId="{6B48298B-9A08-47E1-AE97-E83AA638C413}" srcId="{9BC6CD98-E97E-41A1-9B8B-117E0458FA56}" destId="{E9617282-38E6-4C50-AAF1-6A3078C4DCA4}" srcOrd="0" destOrd="0" parTransId="{BF0B65D7-5797-40F6-B8D7-0E444EA2A1D9}" sibTransId="{37334D03-6261-4908-B954-F6BA3B4CE420}"/>
    <dgm:cxn modelId="{03B2398F-D868-4982-ACEE-B4C3A51B1D9D}" type="presOf" srcId="{A07C695C-3A1C-45CD-A3C1-3F45A7C162C2}" destId="{B8DC1AFB-051B-4FF2-AAA4-18AFFCCCCCC7}" srcOrd="1" destOrd="0" presId="urn:microsoft.com/office/officeart/2005/8/layout/process3#1"/>
    <dgm:cxn modelId="{AAC2CFA3-A4D7-49B6-AB64-F1AF4CDBD87B}" type="presOf" srcId="{7DB9A45D-0872-403D-8C30-E6CC86A14169}" destId="{DEAA119B-2A27-44E2-8E88-A23DCFAD581E}" srcOrd="0" destOrd="0" presId="urn:microsoft.com/office/officeart/2005/8/layout/process3#1"/>
    <dgm:cxn modelId="{303885AD-09E7-4498-94D9-7001E7A2524D}" type="presOf" srcId="{A95758D0-E40C-459C-8133-83DD3503BA0A}" destId="{6CECC49E-0DDC-435A-8D79-E337491C874A}" srcOrd="0" destOrd="0" presId="urn:microsoft.com/office/officeart/2005/8/layout/process3#1"/>
    <dgm:cxn modelId="{7F8FD7B0-08FA-4863-93D3-6D2F6CFB33DA}" type="presOf" srcId="{85C24A09-8406-4E66-859C-AA82610FDD75}" destId="{C697DFC4-BBFD-4F7B-B387-6ABF4413259D}" srcOrd="1" destOrd="0" presId="urn:microsoft.com/office/officeart/2005/8/layout/process3#1"/>
    <dgm:cxn modelId="{7F867EB9-855A-434A-B92F-1C63A387DDB6}" type="presOf" srcId="{E9617282-38E6-4C50-AAF1-6A3078C4DCA4}" destId="{1FE1DA62-36DC-4DA3-AC58-A62298CB8BCB}" srcOrd="0" destOrd="0" presId="urn:microsoft.com/office/officeart/2005/8/layout/process3#1"/>
    <dgm:cxn modelId="{16AE25BB-253E-4246-A1BC-88D72847700B}" type="presOf" srcId="{06F89995-3440-4C91-B4EB-BF33FF3D39E6}" destId="{150A1D51-BB4D-41A6-8580-68F3AA82ED18}" srcOrd="0" destOrd="0" presId="urn:microsoft.com/office/officeart/2005/8/layout/process3#1"/>
    <dgm:cxn modelId="{523288BF-2695-4DEF-A603-EA37EA773178}" type="presOf" srcId="{A95758D0-E40C-459C-8133-83DD3503BA0A}" destId="{FECC5DCB-395E-43CD-A77E-1CDC10DF572F}" srcOrd="1" destOrd="0" presId="urn:microsoft.com/office/officeart/2005/8/layout/process3#1"/>
    <dgm:cxn modelId="{F4DE30C6-C7FF-4AF1-A32D-CCB985016072}" type="presOf" srcId="{DDBAA284-55F0-4C02-BF55-D551027932AD}" destId="{BB751DB4-445F-422B-BC88-76ACCE7BC0C9}" srcOrd="0" destOrd="0" presId="urn:microsoft.com/office/officeart/2005/8/layout/process3#1"/>
    <dgm:cxn modelId="{EEAB48C8-22A5-412A-91A1-DFA18B7ADF9C}" srcId="{5D5F85F4-08E3-4968-AA54-2E93DA98059F}" destId="{7DB9A45D-0872-403D-8C30-E6CC86A14169}" srcOrd="1" destOrd="0" parTransId="{E8D85219-10EB-40F0-9766-8451C86CBCB3}" sibTransId="{85C24A09-8406-4E66-859C-AA82610FDD75}"/>
    <dgm:cxn modelId="{1DDABCCA-55B7-435F-90BF-F6EBE4403EFA}" type="presOf" srcId="{A641C234-6CF8-478C-9C54-21D5F0C86CF4}" destId="{7DB3429F-E6D5-46AF-B8A0-42A83C3641E4}" srcOrd="0" destOrd="0" presId="urn:microsoft.com/office/officeart/2005/8/layout/process3#1"/>
    <dgm:cxn modelId="{5B0C76CE-34A8-4181-BB9D-B3E7EB90A0FC}" srcId="{5D5F85F4-08E3-4968-AA54-2E93DA98059F}" destId="{DDBAA284-55F0-4C02-BF55-D551027932AD}" srcOrd="2" destOrd="0" parTransId="{6C7CD851-85CA-47B3-B886-8700E52E4A12}" sibTransId="{06F89995-3440-4C91-B4EB-BF33FF3D39E6}"/>
    <dgm:cxn modelId="{704D6CD7-BA10-43BA-A411-E78D94DDD146}" type="presOf" srcId="{A07C695C-3A1C-45CD-A3C1-3F45A7C162C2}" destId="{93951BB4-6864-42E2-82E0-A93993D0EBE4}" srcOrd="0" destOrd="0" presId="urn:microsoft.com/office/officeart/2005/8/layout/process3#1"/>
    <dgm:cxn modelId="{FC8B39DB-722D-4D31-BD47-335619E75011}" type="presOf" srcId="{06F89995-3440-4C91-B4EB-BF33FF3D39E6}" destId="{CFA51CAD-DE73-4399-8FDC-31521FFC87E3}" srcOrd="1" destOrd="0" presId="urn:microsoft.com/office/officeart/2005/8/layout/process3#1"/>
    <dgm:cxn modelId="{5F1B77E9-DB0D-48C0-AADC-C9DC088BFDAD}" type="presOf" srcId="{9BC6CD98-E97E-41A1-9B8B-117E0458FA56}" destId="{3793E2F1-5D64-44BC-A2AB-0F8EC1B17D6A}" srcOrd="0" destOrd="0" presId="urn:microsoft.com/office/officeart/2005/8/layout/process3#1"/>
    <dgm:cxn modelId="{81C2F8EA-8BE7-4401-AAB1-D7C20E02BF8B}" type="presOf" srcId="{DDBAA284-55F0-4C02-BF55-D551027932AD}" destId="{D9DEFD1D-45A4-410D-9F0C-FCEEB48E458B}" srcOrd="1" destOrd="0" presId="urn:microsoft.com/office/officeart/2005/8/layout/process3#1"/>
    <dgm:cxn modelId="{68DEC0ED-29A3-4949-943B-73A7F804904A}" srcId="{5D5F85F4-08E3-4968-AA54-2E93DA98059F}" destId="{A07C695C-3A1C-45CD-A3C1-3F45A7C162C2}" srcOrd="0" destOrd="0" parTransId="{C4B7A556-7352-4FE8-8BDA-3B405781BCF5}" sibTransId="{A95758D0-E40C-459C-8133-83DD3503BA0A}"/>
    <dgm:cxn modelId="{3A5246F5-BD70-4430-BCCA-EEF0D529AC0D}" type="presOf" srcId="{85C24A09-8406-4E66-859C-AA82610FDD75}" destId="{333AE626-95FF-4DF2-B3A2-8C07C390AEC8}" srcOrd="0" destOrd="0" presId="urn:microsoft.com/office/officeart/2005/8/layout/process3#1"/>
    <dgm:cxn modelId="{58BC7E9A-4ED4-4B26-9DB3-FCB81434CE22}" type="presParOf" srcId="{F4B32CD2-AD6F-4D8F-B677-410AB97196C8}" destId="{ECF02F29-377A-4F89-9163-21CB7F73810C}" srcOrd="0" destOrd="0" presId="urn:microsoft.com/office/officeart/2005/8/layout/process3#1"/>
    <dgm:cxn modelId="{EC93DA8B-BD94-4752-B8BA-E6F2256D71B6}" type="presParOf" srcId="{ECF02F29-377A-4F89-9163-21CB7F73810C}" destId="{93951BB4-6864-42E2-82E0-A93993D0EBE4}" srcOrd="0" destOrd="0" presId="urn:microsoft.com/office/officeart/2005/8/layout/process3#1"/>
    <dgm:cxn modelId="{E2018157-2DD3-4AF0-805E-E44782EA4629}" type="presParOf" srcId="{ECF02F29-377A-4F89-9163-21CB7F73810C}" destId="{B8DC1AFB-051B-4FF2-AAA4-18AFFCCCCCC7}" srcOrd="1" destOrd="0" presId="urn:microsoft.com/office/officeart/2005/8/layout/process3#1"/>
    <dgm:cxn modelId="{30BFF175-0E83-4BB8-8D5F-4956CEA70F65}" type="presParOf" srcId="{ECF02F29-377A-4F89-9163-21CB7F73810C}" destId="{7DB3429F-E6D5-46AF-B8A0-42A83C3641E4}" srcOrd="2" destOrd="0" presId="urn:microsoft.com/office/officeart/2005/8/layout/process3#1"/>
    <dgm:cxn modelId="{AC81B2BC-1B59-4867-9BF3-B12279B87D4C}" type="presParOf" srcId="{F4B32CD2-AD6F-4D8F-B677-410AB97196C8}" destId="{6CECC49E-0DDC-435A-8D79-E337491C874A}" srcOrd="1" destOrd="0" presId="urn:microsoft.com/office/officeart/2005/8/layout/process3#1"/>
    <dgm:cxn modelId="{9DA0F73D-5F03-431C-AD08-9C6230638E01}" type="presParOf" srcId="{6CECC49E-0DDC-435A-8D79-E337491C874A}" destId="{FECC5DCB-395E-43CD-A77E-1CDC10DF572F}" srcOrd="0" destOrd="0" presId="urn:microsoft.com/office/officeart/2005/8/layout/process3#1"/>
    <dgm:cxn modelId="{76FBA472-9724-48DD-8BC1-13DDF0F76CDB}" type="presParOf" srcId="{F4B32CD2-AD6F-4D8F-B677-410AB97196C8}" destId="{6B49CF6A-451F-4A49-AD1F-54A77B41BE81}" srcOrd="2" destOrd="0" presId="urn:microsoft.com/office/officeart/2005/8/layout/process3#1"/>
    <dgm:cxn modelId="{D9FDABDE-057C-4100-96A5-7F129CA28156}" type="presParOf" srcId="{6B49CF6A-451F-4A49-AD1F-54A77B41BE81}" destId="{DEAA119B-2A27-44E2-8E88-A23DCFAD581E}" srcOrd="0" destOrd="0" presId="urn:microsoft.com/office/officeart/2005/8/layout/process3#1"/>
    <dgm:cxn modelId="{266F540D-A066-4483-87E2-72EED570451B}" type="presParOf" srcId="{6B49CF6A-451F-4A49-AD1F-54A77B41BE81}" destId="{38A8AC72-4582-4A9F-A160-66BF833ABB18}" srcOrd="1" destOrd="0" presId="urn:microsoft.com/office/officeart/2005/8/layout/process3#1"/>
    <dgm:cxn modelId="{3E562F23-0435-426D-A85E-A4B43B538BE6}" type="presParOf" srcId="{6B49CF6A-451F-4A49-AD1F-54A77B41BE81}" destId="{5F75AD7A-7739-4741-AB6A-8E3489F98979}" srcOrd="2" destOrd="0" presId="urn:microsoft.com/office/officeart/2005/8/layout/process3#1"/>
    <dgm:cxn modelId="{F40A9998-BBEC-4D1E-99EC-4FF2A995C3C2}" type="presParOf" srcId="{F4B32CD2-AD6F-4D8F-B677-410AB97196C8}" destId="{333AE626-95FF-4DF2-B3A2-8C07C390AEC8}" srcOrd="3" destOrd="0" presId="urn:microsoft.com/office/officeart/2005/8/layout/process3#1"/>
    <dgm:cxn modelId="{D6EEDC60-D165-41E0-B255-C0380FDAD4A1}" type="presParOf" srcId="{333AE626-95FF-4DF2-B3A2-8C07C390AEC8}" destId="{C697DFC4-BBFD-4F7B-B387-6ABF4413259D}" srcOrd="0" destOrd="0" presId="urn:microsoft.com/office/officeart/2005/8/layout/process3#1"/>
    <dgm:cxn modelId="{541B780A-2308-4F15-AD41-C32277AF0B56}" type="presParOf" srcId="{F4B32CD2-AD6F-4D8F-B677-410AB97196C8}" destId="{FAF30660-955A-4AF3-BB82-32E75E2FC6E7}" srcOrd="4" destOrd="0" presId="urn:microsoft.com/office/officeart/2005/8/layout/process3#1"/>
    <dgm:cxn modelId="{F3BADC79-AB70-4FEC-81D8-EA7FFE0AADF3}" type="presParOf" srcId="{FAF30660-955A-4AF3-BB82-32E75E2FC6E7}" destId="{BB751DB4-445F-422B-BC88-76ACCE7BC0C9}" srcOrd="0" destOrd="0" presId="urn:microsoft.com/office/officeart/2005/8/layout/process3#1"/>
    <dgm:cxn modelId="{6D38FEAB-3692-47E0-B77E-3B027BF91768}" type="presParOf" srcId="{FAF30660-955A-4AF3-BB82-32E75E2FC6E7}" destId="{D9DEFD1D-45A4-410D-9F0C-FCEEB48E458B}" srcOrd="1" destOrd="0" presId="urn:microsoft.com/office/officeart/2005/8/layout/process3#1"/>
    <dgm:cxn modelId="{07707F6F-963F-49F7-87E9-587CCF0FFFF9}" type="presParOf" srcId="{FAF30660-955A-4AF3-BB82-32E75E2FC6E7}" destId="{E97EF469-56C2-4509-9B6E-2DAFBD81FAB6}" srcOrd="2" destOrd="0" presId="urn:microsoft.com/office/officeart/2005/8/layout/process3#1"/>
    <dgm:cxn modelId="{A158F0C0-9CF4-4A1E-8638-F4B6C09C4535}" type="presParOf" srcId="{F4B32CD2-AD6F-4D8F-B677-410AB97196C8}" destId="{150A1D51-BB4D-41A6-8580-68F3AA82ED18}" srcOrd="5" destOrd="0" presId="urn:microsoft.com/office/officeart/2005/8/layout/process3#1"/>
    <dgm:cxn modelId="{D5C9D42B-5FC3-4681-A53A-2E2F135DD7AB}" type="presParOf" srcId="{150A1D51-BB4D-41A6-8580-68F3AA82ED18}" destId="{CFA51CAD-DE73-4399-8FDC-31521FFC87E3}" srcOrd="0" destOrd="0" presId="urn:microsoft.com/office/officeart/2005/8/layout/process3#1"/>
    <dgm:cxn modelId="{CC975FA3-1351-412C-8F1A-462FE3FC959B}" type="presParOf" srcId="{F4B32CD2-AD6F-4D8F-B677-410AB97196C8}" destId="{2CBB61C0-220F-4BA0-8B5D-A4D9820F5632}" srcOrd="6" destOrd="0" presId="urn:microsoft.com/office/officeart/2005/8/layout/process3#1"/>
    <dgm:cxn modelId="{037C9B66-167A-47F9-B5E5-0809C371589E}" type="presParOf" srcId="{2CBB61C0-220F-4BA0-8B5D-A4D9820F5632}" destId="{3793E2F1-5D64-44BC-A2AB-0F8EC1B17D6A}" srcOrd="0" destOrd="0" presId="urn:microsoft.com/office/officeart/2005/8/layout/process3#1"/>
    <dgm:cxn modelId="{6846B3E7-E776-4526-810F-F0D903BD05E3}" type="presParOf" srcId="{2CBB61C0-220F-4BA0-8B5D-A4D9820F5632}" destId="{D7EC9B11-221D-47F6-BF72-B1057D789442}" srcOrd="1" destOrd="0" presId="urn:microsoft.com/office/officeart/2005/8/layout/process3#1"/>
    <dgm:cxn modelId="{4B9C8789-77CD-4399-A246-11F30BE99C0B}" type="presParOf" srcId="{2CBB61C0-220F-4BA0-8B5D-A4D9820F5632}" destId="{1FE1DA62-36DC-4DA3-AC58-A62298CB8BCB}" srcOrd="2" destOrd="0" presId="urn:microsoft.com/office/officeart/2005/8/layout/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54271-569B-4A03-85BF-013989E90FD3}" type="doc">
      <dgm:prSet loTypeId="urn:microsoft.com/office/officeart/2005/8/layout/bProcess3#1" loCatId="process" qsTypeId="urn:microsoft.com/office/officeart/2005/8/quickstyle/simple1#6" qsCatId="simple" csTypeId="urn:microsoft.com/office/officeart/2005/8/colors/accent0_1" csCatId="mainScheme" phldr="1"/>
      <dgm:spPr bwMode="auto"/>
      <dgm:t>
        <a:bodyPr/>
        <a:lstStyle/>
        <a:p>
          <a:pPr>
            <a:defRPr/>
          </a:pPr>
          <a:endParaRPr lang="de-DE"/>
        </a:p>
      </dgm:t>
    </dgm:pt>
    <dgm:pt modelId="{E5E2863F-C959-43C3-B4A9-B906DB2A7E9E}">
      <dgm:prSet phldrT="[Text]" custT="1"/>
      <dgm:spPr bwMode="auto">
        <a:solidFill>
          <a:srgbClr val="C5EDFF"/>
        </a:solidFill>
        <a:ln>
          <a:solidFill>
            <a:srgbClr val="C5EDFF"/>
          </a:solidFill>
        </a:ln>
      </dgm:spPr>
      <dgm:t>
        <a:bodyPr/>
        <a:lstStyle/>
        <a:p>
          <a:pPr>
            <a:defRPr/>
          </a:pPr>
          <a:r>
            <a:rPr lang="de-DE" sz="1500" b="1" u="sng" dirty="0"/>
            <a:t>Ziel/Zweck</a:t>
          </a:r>
          <a:endParaRPr dirty="0"/>
        </a:p>
        <a:p>
          <a:pPr>
            <a:defRPr/>
          </a:pPr>
          <a:r>
            <a:rPr lang="de-DE" sz="1500" dirty="0"/>
            <a:t>Welche Daten werden benötigt und warum? (Eine Frage, die durch Daten beantwortet kann)</a:t>
          </a:r>
          <a:endParaRPr dirty="0"/>
        </a:p>
      </dgm:t>
    </dgm:pt>
    <dgm:pt modelId="{F854D347-7623-4684-8883-797338E9D193}" type="parTrans" cxnId="{D683AEB7-EC3F-482E-A1B2-5AC9F41104CC}">
      <dgm:prSet/>
      <dgm:spPr bwMode="auto"/>
      <dgm:t>
        <a:bodyPr/>
        <a:lstStyle/>
        <a:p>
          <a:pPr>
            <a:defRPr/>
          </a:pPr>
          <a:endParaRPr lang="de-DE"/>
        </a:p>
      </dgm:t>
    </dgm:pt>
    <dgm:pt modelId="{51458515-A586-4CD8-823D-99C3EB8C00B2}" type="sibTrans" cxnId="{D683AEB7-EC3F-482E-A1B2-5AC9F41104CC}">
      <dgm:prSet/>
      <dgm:spPr bwMode="auto"/>
      <dgm:t>
        <a:bodyPr/>
        <a:lstStyle/>
        <a:p>
          <a:pPr>
            <a:defRPr/>
          </a:pPr>
          <a:endParaRPr lang="de-DE"/>
        </a:p>
      </dgm:t>
    </dgm:pt>
    <dgm:pt modelId="{3A8367CE-BF5C-43CD-A511-CEA88A0EA7CD}">
      <dgm:prSet phldrT="[Text]" custT="1"/>
      <dgm:spPr bwMode="auto">
        <a:solidFill>
          <a:srgbClr val="C5EDFF"/>
        </a:solidFill>
        <a:ln>
          <a:solidFill>
            <a:srgbClr val="C5EDFF"/>
          </a:solidFill>
        </a:ln>
      </dgm:spPr>
      <dgm:t>
        <a:bodyPr/>
        <a:lstStyle/>
        <a:p>
          <a:pPr>
            <a:defRPr/>
          </a:pPr>
          <a:r>
            <a:rPr lang="de-DE" sz="1500" b="1" u="sng" dirty="0"/>
            <a:t>Daten sammeln</a:t>
          </a:r>
          <a:endParaRPr dirty="0"/>
        </a:p>
        <a:p>
          <a:pPr>
            <a:defRPr/>
          </a:pPr>
          <a:r>
            <a:rPr lang="de-DE" sz="1500" dirty="0"/>
            <a:t>Für den Zweck relevante Daten werden erhoben</a:t>
          </a:r>
          <a:endParaRPr dirty="0"/>
        </a:p>
        <a:p>
          <a:pPr>
            <a:defRPr/>
          </a:pPr>
          <a:endParaRPr lang="de-DE" sz="1400" dirty="0"/>
        </a:p>
      </dgm:t>
    </dgm:pt>
    <dgm:pt modelId="{56C3C94B-8668-4EA8-AE23-F12C0050178A}" type="parTrans" cxnId="{204710FE-34C7-4EE0-8673-B190F36106E5}">
      <dgm:prSet/>
      <dgm:spPr bwMode="auto"/>
      <dgm:t>
        <a:bodyPr/>
        <a:lstStyle/>
        <a:p>
          <a:pPr>
            <a:defRPr/>
          </a:pPr>
          <a:endParaRPr lang="de-DE"/>
        </a:p>
      </dgm:t>
    </dgm:pt>
    <dgm:pt modelId="{CE12DB7F-DD8A-4E7D-B86D-EB32CFCAEE50}" type="sibTrans" cxnId="{204710FE-34C7-4EE0-8673-B190F36106E5}">
      <dgm:prSet/>
      <dgm:spPr bwMode="auto"/>
      <dgm:t>
        <a:bodyPr/>
        <a:lstStyle/>
        <a:p>
          <a:pPr>
            <a:defRPr/>
          </a:pPr>
          <a:endParaRPr lang="de-DE"/>
        </a:p>
      </dgm:t>
    </dgm:pt>
    <dgm:pt modelId="{5492B344-D11E-4AA4-814E-D924357D19DC}">
      <dgm:prSet phldrT="[Text]" custT="1"/>
      <dgm:spPr bwMode="auto">
        <a:solidFill>
          <a:srgbClr val="C5EDFF"/>
        </a:solidFill>
        <a:ln>
          <a:solidFill>
            <a:srgbClr val="C5EDFF"/>
          </a:solidFill>
        </a:ln>
      </dgm:spPr>
      <dgm:t>
        <a:bodyPr/>
        <a:lstStyle/>
        <a:p>
          <a:pPr>
            <a:defRPr/>
          </a:pPr>
          <a:r>
            <a:rPr lang="de-DE" sz="1500" b="1" u="sng" dirty="0"/>
            <a:t>Daten analysieren</a:t>
          </a:r>
          <a:endParaRPr dirty="0"/>
        </a:p>
        <a:p>
          <a:pPr>
            <a:defRPr/>
          </a:pPr>
          <a:r>
            <a:rPr lang="de-DE" sz="1500" dirty="0"/>
            <a:t>Daten werden analysiert, um die Frage zu beantworten</a:t>
          </a:r>
          <a:endParaRPr dirty="0"/>
        </a:p>
        <a:p>
          <a:pPr>
            <a:defRPr/>
          </a:pPr>
          <a:endParaRPr lang="de-DE" sz="1500" dirty="0"/>
        </a:p>
      </dgm:t>
    </dgm:pt>
    <dgm:pt modelId="{BCC5586A-7C90-4C2A-9203-CC400BB9E808}" type="parTrans" cxnId="{0B0B2443-6897-482F-912A-7AFE5324EDFF}">
      <dgm:prSet/>
      <dgm:spPr bwMode="auto"/>
      <dgm:t>
        <a:bodyPr/>
        <a:lstStyle/>
        <a:p>
          <a:pPr>
            <a:defRPr/>
          </a:pPr>
          <a:endParaRPr lang="de-DE"/>
        </a:p>
      </dgm:t>
    </dgm:pt>
    <dgm:pt modelId="{789184D6-A2C8-49AF-A954-CF7E8F7EA6D8}" type="sibTrans" cxnId="{0B0B2443-6897-482F-912A-7AFE5324EDFF}">
      <dgm:prSet/>
      <dgm:spPr bwMode="auto"/>
      <dgm:t>
        <a:bodyPr/>
        <a:lstStyle/>
        <a:p>
          <a:pPr>
            <a:defRPr/>
          </a:pPr>
          <a:endParaRPr lang="de-DE"/>
        </a:p>
      </dgm:t>
    </dgm:pt>
    <dgm:pt modelId="{7E174323-E9CF-4A70-BFC1-A31E752A84BE}">
      <dgm:prSet phldrT="[Text]" custT="1"/>
      <dgm:spPr bwMode="auto">
        <a:solidFill>
          <a:srgbClr val="C5EDFF"/>
        </a:solidFill>
        <a:ln>
          <a:solidFill>
            <a:srgbClr val="C5EDFF"/>
          </a:solidFill>
        </a:ln>
      </dgm:spPr>
      <dgm:t>
        <a:bodyPr/>
        <a:lstStyle/>
        <a:p>
          <a:pPr>
            <a:defRPr/>
          </a:pPr>
          <a:r>
            <a:rPr lang="de-DE" sz="1500" b="1" u="sng" dirty="0"/>
            <a:t>Daten interpretieren</a:t>
          </a:r>
          <a:endParaRPr dirty="0"/>
        </a:p>
        <a:p>
          <a:pPr>
            <a:defRPr/>
          </a:pPr>
          <a:r>
            <a:rPr lang="de-DE" sz="1500" b="0" u="none" dirty="0"/>
            <a:t>Verstehen, was die Daten aussagen und welche Implikationen sie für das weitere Handeln haben</a:t>
          </a:r>
          <a:endParaRPr lang="de-DE" sz="1500" dirty="0"/>
        </a:p>
      </dgm:t>
    </dgm:pt>
    <dgm:pt modelId="{47F43829-109E-4390-B198-1967355746C8}" type="parTrans" cxnId="{C6F2789E-3265-4DA6-A79E-FFC29F0B7DFB}">
      <dgm:prSet/>
      <dgm:spPr bwMode="auto"/>
      <dgm:t>
        <a:bodyPr/>
        <a:lstStyle/>
        <a:p>
          <a:pPr>
            <a:defRPr/>
          </a:pPr>
          <a:endParaRPr lang="de-DE"/>
        </a:p>
      </dgm:t>
    </dgm:pt>
    <dgm:pt modelId="{ACCEEB83-AB76-4B86-994A-0F475ED68717}" type="sibTrans" cxnId="{C6F2789E-3265-4DA6-A79E-FFC29F0B7DFB}">
      <dgm:prSet/>
      <dgm:spPr bwMode="auto"/>
      <dgm:t>
        <a:bodyPr/>
        <a:lstStyle/>
        <a:p>
          <a:pPr>
            <a:defRPr/>
          </a:pPr>
          <a:endParaRPr lang="de-DE"/>
        </a:p>
      </dgm:t>
    </dgm:pt>
    <dgm:pt modelId="{05D8EF42-3228-4641-8C1C-B6AFFDC0A4A5}">
      <dgm:prSet phldrT="[Text]" custT="1"/>
      <dgm:spPr bwMode="auto">
        <a:solidFill>
          <a:srgbClr val="C5EDFF"/>
        </a:solidFill>
        <a:ln>
          <a:solidFill>
            <a:srgbClr val="C5EDFF"/>
          </a:solidFill>
        </a:ln>
      </dgm:spPr>
      <dgm:t>
        <a:bodyPr/>
        <a:lstStyle/>
        <a:p>
          <a:pPr>
            <a:defRPr/>
          </a:pPr>
          <a:endParaRPr lang="de-DE" sz="1500" b="1" u="sng" dirty="0"/>
        </a:p>
        <a:p>
          <a:pPr>
            <a:defRPr/>
          </a:pPr>
          <a:r>
            <a:rPr lang="de-DE" sz="1500" b="1" u="sng" dirty="0"/>
            <a:t>Handeln</a:t>
          </a:r>
          <a:endParaRPr dirty="0"/>
        </a:p>
        <a:p>
          <a:pPr>
            <a:defRPr/>
          </a:pPr>
          <a:r>
            <a:rPr lang="de-DE" sz="1500" b="0" u="none" dirty="0"/>
            <a:t>Analysierte und interpretierte Daten werden für eine Entscheidungsfindung genutzt </a:t>
          </a:r>
          <a:endParaRPr dirty="0"/>
        </a:p>
        <a:p>
          <a:pPr>
            <a:defRPr/>
          </a:pPr>
          <a:endParaRPr lang="de-DE" sz="1500" dirty="0"/>
        </a:p>
      </dgm:t>
    </dgm:pt>
    <dgm:pt modelId="{74B91CC9-F1C8-4A1E-8241-8200DF5543C6}" type="parTrans" cxnId="{8F811152-62D8-4268-8C99-D40CD8F81EC3}">
      <dgm:prSet/>
      <dgm:spPr bwMode="auto"/>
      <dgm:t>
        <a:bodyPr/>
        <a:lstStyle/>
        <a:p>
          <a:pPr>
            <a:defRPr/>
          </a:pPr>
          <a:endParaRPr lang="de-DE"/>
        </a:p>
      </dgm:t>
    </dgm:pt>
    <dgm:pt modelId="{BE39BA78-95B8-4F1D-9D94-070E2B277226}" type="sibTrans" cxnId="{8F811152-62D8-4268-8C99-D40CD8F81EC3}">
      <dgm:prSet/>
      <dgm:spPr bwMode="auto"/>
      <dgm:t>
        <a:bodyPr/>
        <a:lstStyle/>
        <a:p>
          <a:pPr>
            <a:defRPr/>
          </a:pPr>
          <a:endParaRPr lang="de-DE"/>
        </a:p>
      </dgm:t>
    </dgm:pt>
    <dgm:pt modelId="{B32DBD5B-AE04-4DF6-81B7-8C134E26F0DA}">
      <dgm:prSet custT="1"/>
      <dgm:spPr bwMode="auto">
        <a:solidFill>
          <a:srgbClr val="C5EDFF"/>
        </a:solidFill>
        <a:ln>
          <a:solidFill>
            <a:srgbClr val="C5EDFF"/>
          </a:solidFill>
        </a:ln>
      </dgm:spPr>
      <dgm:t>
        <a:bodyPr/>
        <a:lstStyle/>
        <a:p>
          <a:pPr>
            <a:defRPr/>
          </a:pPr>
          <a:endParaRPr lang="de-DE" sz="1500" b="1" u="sng" dirty="0"/>
        </a:p>
        <a:p>
          <a:pPr>
            <a:defRPr/>
          </a:pPr>
          <a:r>
            <a:rPr lang="de-DE" sz="1500" b="1" u="sng" dirty="0"/>
            <a:t>Handlungen evaluieren</a:t>
          </a:r>
          <a:endParaRPr dirty="0"/>
        </a:p>
        <a:p>
          <a:pPr>
            <a:defRPr/>
          </a:pPr>
          <a:r>
            <a:rPr lang="de-DE" sz="1500" dirty="0"/>
            <a:t>Überprüfung, ob Maßnahmen wirksam sind. Basis für die nächsten Entwicklungsschritte</a:t>
          </a:r>
          <a:endParaRPr dirty="0"/>
        </a:p>
        <a:p>
          <a:pPr>
            <a:defRPr/>
          </a:pPr>
          <a:endParaRPr lang="de-DE" sz="1400" dirty="0"/>
        </a:p>
      </dgm:t>
    </dgm:pt>
    <dgm:pt modelId="{CD533763-D34A-42BE-AADE-162220CC162B}" type="parTrans" cxnId="{5A663BBB-4898-4FEF-B37F-6A1F3FFF4CE9}">
      <dgm:prSet/>
      <dgm:spPr bwMode="auto"/>
      <dgm:t>
        <a:bodyPr/>
        <a:lstStyle/>
        <a:p>
          <a:pPr>
            <a:defRPr/>
          </a:pPr>
          <a:endParaRPr lang="de-DE"/>
        </a:p>
      </dgm:t>
    </dgm:pt>
    <dgm:pt modelId="{9A48CE70-3DE6-4F6C-AAD6-0178C3FFCFB7}" type="sibTrans" cxnId="{5A663BBB-4898-4FEF-B37F-6A1F3FFF4CE9}">
      <dgm:prSet/>
      <dgm:spPr bwMode="auto"/>
      <dgm:t>
        <a:bodyPr/>
        <a:lstStyle/>
        <a:p>
          <a:pPr>
            <a:defRPr/>
          </a:pPr>
          <a:endParaRPr lang="de-DE"/>
        </a:p>
      </dgm:t>
    </dgm:pt>
    <dgm:pt modelId="{70D29BD5-4114-4AC9-AC93-4D5F087EEF97}" type="pres">
      <dgm:prSet presAssocID="{21C54271-569B-4A03-85BF-013989E90FD3}" presName="Name0" presStyleCnt="0">
        <dgm:presLayoutVars>
          <dgm:dir/>
          <dgm:resizeHandles val="exact"/>
        </dgm:presLayoutVars>
      </dgm:prSet>
      <dgm:spPr bwMode="auto"/>
    </dgm:pt>
    <dgm:pt modelId="{2F5F78BF-1D98-4278-991A-B08970D6DFB0}" type="pres">
      <dgm:prSet presAssocID="{E5E2863F-C959-43C3-B4A9-B906DB2A7E9E}" presName="node" presStyleLbl="node1" presStyleIdx="0" presStyleCnt="6">
        <dgm:presLayoutVars>
          <dgm:bulletEnabled val="1"/>
        </dgm:presLayoutVars>
      </dgm:prSet>
      <dgm:spPr bwMode="auto">
        <a:prstGeom prst="roundRect">
          <a:avLst/>
        </a:prstGeom>
      </dgm:spPr>
    </dgm:pt>
    <dgm:pt modelId="{7C432B67-AFB5-4BCE-A606-0F7D0DEBD711}" type="pres">
      <dgm:prSet presAssocID="{51458515-A586-4CD8-823D-99C3EB8C00B2}" presName="sibTrans" presStyleLbl="sibTrans1D1" presStyleIdx="0" presStyleCnt="5"/>
      <dgm:spPr bwMode="auto"/>
    </dgm:pt>
    <dgm:pt modelId="{FDE30737-7B15-4C1E-A51D-95B2F0A72339}" type="pres">
      <dgm:prSet presAssocID="{51458515-A586-4CD8-823D-99C3EB8C00B2}" presName="connectorText" presStyleLbl="sibTrans1D1" presStyleIdx="0" presStyleCnt="5"/>
      <dgm:spPr bwMode="auto"/>
    </dgm:pt>
    <dgm:pt modelId="{433A10F5-7277-4E70-8B86-3A769B4CAD3A}" type="pres">
      <dgm:prSet presAssocID="{3A8367CE-BF5C-43CD-A511-CEA88A0EA7CD}" presName="node" presStyleLbl="node1" presStyleIdx="1" presStyleCnt="6">
        <dgm:presLayoutVars>
          <dgm:bulletEnabled val="1"/>
        </dgm:presLayoutVars>
      </dgm:prSet>
      <dgm:spPr bwMode="auto">
        <a:prstGeom prst="roundRect">
          <a:avLst/>
        </a:prstGeom>
      </dgm:spPr>
    </dgm:pt>
    <dgm:pt modelId="{7D5DD51F-5BF3-4B25-B59C-0A4A41E7A12B}" type="pres">
      <dgm:prSet presAssocID="{CE12DB7F-DD8A-4E7D-B86D-EB32CFCAEE50}" presName="sibTrans" presStyleLbl="sibTrans1D1" presStyleIdx="1" presStyleCnt="5"/>
      <dgm:spPr bwMode="auto"/>
    </dgm:pt>
    <dgm:pt modelId="{F9F7722D-F907-480D-9200-9EE8CECA0B8A}" type="pres">
      <dgm:prSet presAssocID="{CE12DB7F-DD8A-4E7D-B86D-EB32CFCAEE50}" presName="connectorText" presStyleLbl="sibTrans1D1" presStyleIdx="1" presStyleCnt="5"/>
      <dgm:spPr bwMode="auto"/>
    </dgm:pt>
    <dgm:pt modelId="{B745B211-41C0-4B4B-9464-A146D8B5D45B}" type="pres">
      <dgm:prSet presAssocID="{5492B344-D11E-4AA4-814E-D924357D19DC}" presName="node" presStyleLbl="node1" presStyleIdx="2" presStyleCnt="6">
        <dgm:presLayoutVars>
          <dgm:bulletEnabled val="1"/>
        </dgm:presLayoutVars>
      </dgm:prSet>
      <dgm:spPr bwMode="auto">
        <a:prstGeom prst="roundRect">
          <a:avLst/>
        </a:prstGeom>
      </dgm:spPr>
    </dgm:pt>
    <dgm:pt modelId="{C587A959-5286-478E-B691-1E53D57E8C22}" type="pres">
      <dgm:prSet presAssocID="{789184D6-A2C8-49AF-A954-CF7E8F7EA6D8}" presName="sibTrans" presStyleLbl="sibTrans1D1" presStyleIdx="2" presStyleCnt="5"/>
      <dgm:spPr bwMode="auto"/>
    </dgm:pt>
    <dgm:pt modelId="{48738FF0-CDF9-4664-8E4D-CAA04AA3BC90}" type="pres">
      <dgm:prSet presAssocID="{789184D6-A2C8-49AF-A954-CF7E8F7EA6D8}" presName="connectorText" presStyleLbl="sibTrans1D1" presStyleIdx="2" presStyleCnt="5"/>
      <dgm:spPr bwMode="auto"/>
    </dgm:pt>
    <dgm:pt modelId="{D289E28E-0E19-45CA-93D5-C020DBBD84E2}" type="pres">
      <dgm:prSet presAssocID="{7E174323-E9CF-4A70-BFC1-A31E752A84BE}" presName="node" presStyleLbl="node1" presStyleIdx="3" presStyleCnt="6">
        <dgm:presLayoutVars>
          <dgm:bulletEnabled val="1"/>
        </dgm:presLayoutVars>
      </dgm:prSet>
      <dgm:spPr bwMode="auto">
        <a:prstGeom prst="roundRect">
          <a:avLst/>
        </a:prstGeom>
      </dgm:spPr>
    </dgm:pt>
    <dgm:pt modelId="{D9254BAD-E2F5-476A-A8DE-3667D67AD236}" type="pres">
      <dgm:prSet presAssocID="{ACCEEB83-AB76-4B86-994A-0F475ED68717}" presName="sibTrans" presStyleLbl="sibTrans1D1" presStyleIdx="3" presStyleCnt="5"/>
      <dgm:spPr bwMode="auto"/>
    </dgm:pt>
    <dgm:pt modelId="{A505F481-0CEF-4F15-81A5-DD1308634501}" type="pres">
      <dgm:prSet presAssocID="{ACCEEB83-AB76-4B86-994A-0F475ED68717}" presName="connectorText" presStyleLbl="sibTrans1D1" presStyleIdx="3" presStyleCnt="5"/>
      <dgm:spPr bwMode="auto"/>
    </dgm:pt>
    <dgm:pt modelId="{D46E710D-CE8F-4E1E-BC1E-DE1CBBE4894A}" type="pres">
      <dgm:prSet presAssocID="{05D8EF42-3228-4641-8C1C-B6AFFDC0A4A5}" presName="node" presStyleLbl="node1" presStyleIdx="4" presStyleCnt="6">
        <dgm:presLayoutVars>
          <dgm:bulletEnabled val="1"/>
        </dgm:presLayoutVars>
      </dgm:prSet>
      <dgm:spPr bwMode="auto">
        <a:prstGeom prst="roundRect">
          <a:avLst/>
        </a:prstGeom>
      </dgm:spPr>
    </dgm:pt>
    <dgm:pt modelId="{08A141F4-8A4A-4D0C-B1F3-5E0AAE20A8D4}" type="pres">
      <dgm:prSet presAssocID="{BE39BA78-95B8-4F1D-9D94-070E2B277226}" presName="sibTrans" presStyleLbl="sibTrans1D1" presStyleIdx="4" presStyleCnt="5"/>
      <dgm:spPr bwMode="auto"/>
    </dgm:pt>
    <dgm:pt modelId="{5871083C-BD38-44B0-866D-D502328452E5}" type="pres">
      <dgm:prSet presAssocID="{BE39BA78-95B8-4F1D-9D94-070E2B277226}" presName="connectorText" presStyleLbl="sibTrans1D1" presStyleIdx="4" presStyleCnt="5"/>
      <dgm:spPr bwMode="auto"/>
    </dgm:pt>
    <dgm:pt modelId="{03175206-3C75-4287-8301-AE49231874B9}" type="pres">
      <dgm:prSet presAssocID="{B32DBD5B-AE04-4DF6-81B7-8C134E26F0DA}" presName="node" presStyleLbl="node1" presStyleIdx="5" presStyleCnt="6">
        <dgm:presLayoutVars>
          <dgm:bulletEnabled val="1"/>
        </dgm:presLayoutVars>
      </dgm:prSet>
      <dgm:spPr bwMode="auto">
        <a:prstGeom prst="roundRect">
          <a:avLst/>
        </a:prstGeom>
      </dgm:spPr>
    </dgm:pt>
  </dgm:ptLst>
  <dgm:cxnLst>
    <dgm:cxn modelId="{D288080D-E8CF-4DC3-B6C2-327575BEC5E7}" type="presOf" srcId="{BE39BA78-95B8-4F1D-9D94-070E2B277226}" destId="{5871083C-BD38-44B0-866D-D502328452E5}" srcOrd="1" destOrd="0" presId="urn:microsoft.com/office/officeart/2005/8/layout/bProcess3#1"/>
    <dgm:cxn modelId="{920D3D2E-AD1B-474C-B676-B32A4C2BAD24}" type="presOf" srcId="{CE12DB7F-DD8A-4E7D-B86D-EB32CFCAEE50}" destId="{F9F7722D-F907-480D-9200-9EE8CECA0B8A}" srcOrd="1" destOrd="0" presId="urn:microsoft.com/office/officeart/2005/8/layout/bProcess3#1"/>
    <dgm:cxn modelId="{5F5ACB34-49ED-453C-945C-68AC47C44802}" type="presOf" srcId="{789184D6-A2C8-49AF-A954-CF7E8F7EA6D8}" destId="{48738FF0-CDF9-4664-8E4D-CAA04AA3BC90}" srcOrd="1" destOrd="0" presId="urn:microsoft.com/office/officeart/2005/8/layout/bProcess3#1"/>
    <dgm:cxn modelId="{F67BC13C-A252-4E50-845E-2622E5F3728D}" type="presOf" srcId="{51458515-A586-4CD8-823D-99C3EB8C00B2}" destId="{7C432B67-AFB5-4BCE-A606-0F7D0DEBD711}" srcOrd="0" destOrd="0" presId="urn:microsoft.com/office/officeart/2005/8/layout/bProcess3#1"/>
    <dgm:cxn modelId="{F603A842-7D5F-428A-A1DE-C6EF5D99429E}" type="presOf" srcId="{BE39BA78-95B8-4F1D-9D94-070E2B277226}" destId="{08A141F4-8A4A-4D0C-B1F3-5E0AAE20A8D4}" srcOrd="0" destOrd="0" presId="urn:microsoft.com/office/officeart/2005/8/layout/bProcess3#1"/>
    <dgm:cxn modelId="{0B0B2443-6897-482F-912A-7AFE5324EDFF}" srcId="{21C54271-569B-4A03-85BF-013989E90FD3}" destId="{5492B344-D11E-4AA4-814E-D924357D19DC}" srcOrd="2" destOrd="0" parTransId="{BCC5586A-7C90-4C2A-9203-CC400BB9E808}" sibTransId="{789184D6-A2C8-49AF-A954-CF7E8F7EA6D8}"/>
    <dgm:cxn modelId="{0D21C863-F119-4AE6-8B3B-0805F494B437}" type="presOf" srcId="{21C54271-569B-4A03-85BF-013989E90FD3}" destId="{70D29BD5-4114-4AC9-AC93-4D5F087EEF97}" srcOrd="0" destOrd="0" presId="urn:microsoft.com/office/officeart/2005/8/layout/bProcess3#1"/>
    <dgm:cxn modelId="{81390250-11F5-4F05-A3B0-FF896BC37ADF}" type="presOf" srcId="{CE12DB7F-DD8A-4E7D-B86D-EB32CFCAEE50}" destId="{7D5DD51F-5BF3-4B25-B59C-0A4A41E7A12B}" srcOrd="0" destOrd="0" presId="urn:microsoft.com/office/officeart/2005/8/layout/bProcess3#1"/>
    <dgm:cxn modelId="{8F811152-62D8-4268-8C99-D40CD8F81EC3}" srcId="{21C54271-569B-4A03-85BF-013989E90FD3}" destId="{05D8EF42-3228-4641-8C1C-B6AFFDC0A4A5}" srcOrd="4" destOrd="0" parTransId="{74B91CC9-F1C8-4A1E-8241-8200DF5543C6}" sibTransId="{BE39BA78-95B8-4F1D-9D94-070E2B277226}"/>
    <dgm:cxn modelId="{B6399E74-E6BB-433F-9AA3-981EC347CA47}" type="presOf" srcId="{B32DBD5B-AE04-4DF6-81B7-8C134E26F0DA}" destId="{03175206-3C75-4287-8301-AE49231874B9}" srcOrd="0" destOrd="0" presId="urn:microsoft.com/office/officeart/2005/8/layout/bProcess3#1"/>
    <dgm:cxn modelId="{8A71AA7F-2A87-4441-A0DB-6ADEAF97A81D}" type="presOf" srcId="{7E174323-E9CF-4A70-BFC1-A31E752A84BE}" destId="{D289E28E-0E19-45CA-93D5-C020DBBD84E2}" srcOrd="0" destOrd="0" presId="urn:microsoft.com/office/officeart/2005/8/layout/bProcess3#1"/>
    <dgm:cxn modelId="{ABEFE188-398E-4AF7-8E8D-E94226C01923}" type="presOf" srcId="{789184D6-A2C8-49AF-A954-CF7E8F7EA6D8}" destId="{C587A959-5286-478E-B691-1E53D57E8C22}" srcOrd="0" destOrd="0" presId="urn:microsoft.com/office/officeart/2005/8/layout/bProcess3#1"/>
    <dgm:cxn modelId="{3E1EEC95-A270-4033-8AD1-21F67FF412C6}" type="presOf" srcId="{ACCEEB83-AB76-4B86-994A-0F475ED68717}" destId="{A505F481-0CEF-4F15-81A5-DD1308634501}" srcOrd="1" destOrd="0" presId="urn:microsoft.com/office/officeart/2005/8/layout/bProcess3#1"/>
    <dgm:cxn modelId="{3BF59E99-B58F-44CD-A253-98AA6E2C9C05}" type="presOf" srcId="{5492B344-D11E-4AA4-814E-D924357D19DC}" destId="{B745B211-41C0-4B4B-9464-A146D8B5D45B}" srcOrd="0" destOrd="0" presId="urn:microsoft.com/office/officeart/2005/8/layout/bProcess3#1"/>
    <dgm:cxn modelId="{C6F2789E-3265-4DA6-A79E-FFC29F0B7DFB}" srcId="{21C54271-569B-4A03-85BF-013989E90FD3}" destId="{7E174323-E9CF-4A70-BFC1-A31E752A84BE}" srcOrd="3" destOrd="0" parTransId="{47F43829-109E-4390-B198-1967355746C8}" sibTransId="{ACCEEB83-AB76-4B86-994A-0F475ED68717}"/>
    <dgm:cxn modelId="{CFC1C1A2-0311-408D-9991-693AFB980424}" type="presOf" srcId="{3A8367CE-BF5C-43CD-A511-CEA88A0EA7CD}" destId="{433A10F5-7277-4E70-8B86-3A769B4CAD3A}" srcOrd="0" destOrd="0" presId="urn:microsoft.com/office/officeart/2005/8/layout/bProcess3#1"/>
    <dgm:cxn modelId="{B2EE5FB6-D40D-41DC-931B-25E074A4F22D}" type="presOf" srcId="{51458515-A586-4CD8-823D-99C3EB8C00B2}" destId="{FDE30737-7B15-4C1E-A51D-95B2F0A72339}" srcOrd="1" destOrd="0" presId="urn:microsoft.com/office/officeart/2005/8/layout/bProcess3#1"/>
    <dgm:cxn modelId="{D683AEB7-EC3F-482E-A1B2-5AC9F41104CC}" srcId="{21C54271-569B-4A03-85BF-013989E90FD3}" destId="{E5E2863F-C959-43C3-B4A9-B906DB2A7E9E}" srcOrd="0" destOrd="0" parTransId="{F854D347-7623-4684-8883-797338E9D193}" sibTransId="{51458515-A586-4CD8-823D-99C3EB8C00B2}"/>
    <dgm:cxn modelId="{5A663BBB-4898-4FEF-B37F-6A1F3FFF4CE9}" srcId="{21C54271-569B-4A03-85BF-013989E90FD3}" destId="{B32DBD5B-AE04-4DF6-81B7-8C134E26F0DA}" srcOrd="5" destOrd="0" parTransId="{CD533763-D34A-42BE-AADE-162220CC162B}" sibTransId="{9A48CE70-3DE6-4F6C-AAD6-0178C3FFCFB7}"/>
    <dgm:cxn modelId="{356BABC4-8C28-4182-97B4-44612DCA002C}" type="presOf" srcId="{E5E2863F-C959-43C3-B4A9-B906DB2A7E9E}" destId="{2F5F78BF-1D98-4278-991A-B08970D6DFB0}" srcOrd="0" destOrd="0" presId="urn:microsoft.com/office/officeart/2005/8/layout/bProcess3#1"/>
    <dgm:cxn modelId="{D84CEDD5-CE1B-4E02-9DED-E4085257538B}" type="presOf" srcId="{ACCEEB83-AB76-4B86-994A-0F475ED68717}" destId="{D9254BAD-E2F5-476A-A8DE-3667D67AD236}" srcOrd="0" destOrd="0" presId="urn:microsoft.com/office/officeart/2005/8/layout/bProcess3#1"/>
    <dgm:cxn modelId="{1EA3BBDF-E835-4A62-ADCF-4B75C121618C}" type="presOf" srcId="{05D8EF42-3228-4641-8C1C-B6AFFDC0A4A5}" destId="{D46E710D-CE8F-4E1E-BC1E-DE1CBBE4894A}" srcOrd="0" destOrd="0" presId="urn:microsoft.com/office/officeart/2005/8/layout/bProcess3#1"/>
    <dgm:cxn modelId="{204710FE-34C7-4EE0-8673-B190F36106E5}" srcId="{21C54271-569B-4A03-85BF-013989E90FD3}" destId="{3A8367CE-BF5C-43CD-A511-CEA88A0EA7CD}" srcOrd="1" destOrd="0" parTransId="{56C3C94B-8668-4EA8-AE23-F12C0050178A}" sibTransId="{CE12DB7F-DD8A-4E7D-B86D-EB32CFCAEE50}"/>
    <dgm:cxn modelId="{9427BB95-A8C0-43C0-9EBE-3A7C010D8763}" type="presParOf" srcId="{70D29BD5-4114-4AC9-AC93-4D5F087EEF97}" destId="{2F5F78BF-1D98-4278-991A-B08970D6DFB0}" srcOrd="0" destOrd="0" presId="urn:microsoft.com/office/officeart/2005/8/layout/bProcess3#1"/>
    <dgm:cxn modelId="{9A6780C1-F005-4F5D-BE90-F2DEA891D4C7}" type="presParOf" srcId="{70D29BD5-4114-4AC9-AC93-4D5F087EEF97}" destId="{7C432B67-AFB5-4BCE-A606-0F7D0DEBD711}" srcOrd="1" destOrd="0" presId="urn:microsoft.com/office/officeart/2005/8/layout/bProcess3#1"/>
    <dgm:cxn modelId="{5D184E40-A10D-4788-9BC0-DEEBE3C1478D}" type="presParOf" srcId="{7C432B67-AFB5-4BCE-A606-0F7D0DEBD711}" destId="{FDE30737-7B15-4C1E-A51D-95B2F0A72339}" srcOrd="0" destOrd="0" presId="urn:microsoft.com/office/officeart/2005/8/layout/bProcess3#1"/>
    <dgm:cxn modelId="{81D9A171-C7E2-4D0B-90F3-E755D1295BD2}" type="presParOf" srcId="{70D29BD5-4114-4AC9-AC93-4D5F087EEF97}" destId="{433A10F5-7277-4E70-8B86-3A769B4CAD3A}" srcOrd="2" destOrd="0" presId="urn:microsoft.com/office/officeart/2005/8/layout/bProcess3#1"/>
    <dgm:cxn modelId="{EF773B27-665C-44E5-9B0F-5BD97603B202}" type="presParOf" srcId="{70D29BD5-4114-4AC9-AC93-4D5F087EEF97}" destId="{7D5DD51F-5BF3-4B25-B59C-0A4A41E7A12B}" srcOrd="3" destOrd="0" presId="urn:microsoft.com/office/officeart/2005/8/layout/bProcess3#1"/>
    <dgm:cxn modelId="{D1103742-7951-4B9B-9D48-CD58068D0A05}" type="presParOf" srcId="{7D5DD51F-5BF3-4B25-B59C-0A4A41E7A12B}" destId="{F9F7722D-F907-480D-9200-9EE8CECA0B8A}" srcOrd="0" destOrd="0" presId="urn:microsoft.com/office/officeart/2005/8/layout/bProcess3#1"/>
    <dgm:cxn modelId="{F0D22E00-7D6B-4A48-86D2-A0B1009C4727}" type="presParOf" srcId="{70D29BD5-4114-4AC9-AC93-4D5F087EEF97}" destId="{B745B211-41C0-4B4B-9464-A146D8B5D45B}" srcOrd="4" destOrd="0" presId="urn:microsoft.com/office/officeart/2005/8/layout/bProcess3#1"/>
    <dgm:cxn modelId="{D505C98F-F6F7-4A3C-B5F0-77AC7424A673}" type="presParOf" srcId="{70D29BD5-4114-4AC9-AC93-4D5F087EEF97}" destId="{C587A959-5286-478E-B691-1E53D57E8C22}" srcOrd="5" destOrd="0" presId="urn:microsoft.com/office/officeart/2005/8/layout/bProcess3#1"/>
    <dgm:cxn modelId="{325A7F01-31A0-4920-AD87-99E5AA5ADCF4}" type="presParOf" srcId="{C587A959-5286-478E-B691-1E53D57E8C22}" destId="{48738FF0-CDF9-4664-8E4D-CAA04AA3BC90}" srcOrd="0" destOrd="0" presId="urn:microsoft.com/office/officeart/2005/8/layout/bProcess3#1"/>
    <dgm:cxn modelId="{44C148EA-575F-4513-ACA2-78510AAAD5F0}" type="presParOf" srcId="{70D29BD5-4114-4AC9-AC93-4D5F087EEF97}" destId="{D289E28E-0E19-45CA-93D5-C020DBBD84E2}" srcOrd="6" destOrd="0" presId="urn:microsoft.com/office/officeart/2005/8/layout/bProcess3#1"/>
    <dgm:cxn modelId="{8228E508-8422-43CC-B974-2405A71EE625}" type="presParOf" srcId="{70D29BD5-4114-4AC9-AC93-4D5F087EEF97}" destId="{D9254BAD-E2F5-476A-A8DE-3667D67AD236}" srcOrd="7" destOrd="0" presId="urn:microsoft.com/office/officeart/2005/8/layout/bProcess3#1"/>
    <dgm:cxn modelId="{D988614B-F2F4-4ADF-9E8B-5B41C058C480}" type="presParOf" srcId="{D9254BAD-E2F5-476A-A8DE-3667D67AD236}" destId="{A505F481-0CEF-4F15-81A5-DD1308634501}" srcOrd="0" destOrd="0" presId="urn:microsoft.com/office/officeart/2005/8/layout/bProcess3#1"/>
    <dgm:cxn modelId="{397A8038-5A8B-49FC-9B12-45A5EFE3C2FD}" type="presParOf" srcId="{70D29BD5-4114-4AC9-AC93-4D5F087EEF97}" destId="{D46E710D-CE8F-4E1E-BC1E-DE1CBBE4894A}" srcOrd="8" destOrd="0" presId="urn:microsoft.com/office/officeart/2005/8/layout/bProcess3#1"/>
    <dgm:cxn modelId="{9D904C49-162B-4CCB-B054-C0021BB44F1E}" type="presParOf" srcId="{70D29BD5-4114-4AC9-AC93-4D5F087EEF97}" destId="{08A141F4-8A4A-4D0C-B1F3-5E0AAE20A8D4}" srcOrd="9" destOrd="0" presId="urn:microsoft.com/office/officeart/2005/8/layout/bProcess3#1"/>
    <dgm:cxn modelId="{9BAE85B4-0F54-4A94-A7C4-8CE9369BC587}" type="presParOf" srcId="{08A141F4-8A4A-4D0C-B1F3-5E0AAE20A8D4}" destId="{5871083C-BD38-44B0-866D-D502328452E5}" srcOrd="0" destOrd="0" presId="urn:microsoft.com/office/officeart/2005/8/layout/bProcess3#1"/>
    <dgm:cxn modelId="{CEE265B1-FFAD-4EB1-8A82-3F9F97E8E640}" type="presParOf" srcId="{70D29BD5-4114-4AC9-AC93-4D5F087EEF97}" destId="{03175206-3C75-4287-8301-AE49231874B9}" srcOrd="10" destOrd="0" presId="urn:microsoft.com/office/officeart/2005/8/layout/bProcess3#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EFA26-1AE5-416E-9521-37AD2D47B09C}">
      <dsp:nvSpPr>
        <dsp:cNvPr id="0" name=""/>
        <dsp:cNvSpPr/>
      </dsp:nvSpPr>
      <dsp:spPr bwMode="auto">
        <a:xfrm rot="5400000">
          <a:off x="487925" y="1528112"/>
          <a:ext cx="1463045" cy="2434475"/>
        </a:xfrm>
        <a:prstGeom prst="corner">
          <a:avLst>
            <a:gd name="adj1" fmla="val 16120"/>
            <a:gd name="adj2" fmla="val 1611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F14186F1-F343-44EA-8BE8-CDA9A57EDF7A}">
      <dsp:nvSpPr>
        <dsp:cNvPr id="0" name=""/>
        <dsp:cNvSpPr/>
      </dsp:nvSpPr>
      <dsp:spPr bwMode="auto">
        <a:xfrm>
          <a:off x="243707" y="2255496"/>
          <a:ext cx="2197858" cy="192655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a:pPr>
          <a:r>
            <a:rPr lang="de-DE" sz="2400" kern="1200" dirty="0"/>
            <a:t>Datennutzung (Data Use)</a:t>
          </a:r>
          <a:endParaRPr lang="en-US" sz="2400" kern="1200" dirty="0"/>
        </a:p>
      </dsp:txBody>
      <dsp:txXfrm>
        <a:off x="243707" y="2255496"/>
        <a:ext cx="2197858" cy="1926551"/>
      </dsp:txXfrm>
    </dsp:sp>
    <dsp:sp modelId="{B88538FD-2616-4529-B95B-EDAC1BD35683}">
      <dsp:nvSpPr>
        <dsp:cNvPr id="0" name=""/>
        <dsp:cNvSpPr/>
      </dsp:nvSpPr>
      <dsp:spPr bwMode="auto">
        <a:xfrm>
          <a:off x="2026875" y="1348883"/>
          <a:ext cx="414690" cy="414690"/>
        </a:xfrm>
        <a:prstGeom prst="triangle">
          <a:avLst>
            <a:gd name="adj" fmla="val 10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5438834B-C838-4322-AE35-42ECE096CCF3}">
      <dsp:nvSpPr>
        <dsp:cNvPr id="0" name=""/>
        <dsp:cNvSpPr/>
      </dsp:nvSpPr>
      <dsp:spPr bwMode="auto">
        <a:xfrm rot="5400000">
          <a:off x="3178533" y="862319"/>
          <a:ext cx="1463045" cy="2434475"/>
        </a:xfrm>
        <a:prstGeom prst="corner">
          <a:avLst>
            <a:gd name="adj1" fmla="val 16120"/>
            <a:gd name="adj2" fmla="val 1611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105833C1-B06A-4078-AB38-D146F2B4BF31}">
      <dsp:nvSpPr>
        <dsp:cNvPr id="0" name=""/>
        <dsp:cNvSpPr/>
      </dsp:nvSpPr>
      <dsp:spPr bwMode="auto">
        <a:xfrm>
          <a:off x="2934315" y="1589702"/>
          <a:ext cx="2197858" cy="192655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a:pPr>
          <a:r>
            <a:rPr lang="de-DE" sz="2400" kern="1200" dirty="0"/>
            <a:t>Datengestützt  (</a:t>
          </a:r>
          <a:r>
            <a:rPr lang="de-DE" sz="2400" kern="1200" dirty="0" err="1"/>
            <a:t>data-informed</a:t>
          </a:r>
          <a:r>
            <a:rPr lang="de-DE" sz="2400" kern="1200" dirty="0"/>
            <a:t>)</a:t>
          </a:r>
          <a:endParaRPr lang="en-US" sz="2400" kern="1200" dirty="0"/>
        </a:p>
      </dsp:txBody>
      <dsp:txXfrm>
        <a:off x="2934315" y="1589702"/>
        <a:ext cx="2197858" cy="1926551"/>
      </dsp:txXfrm>
    </dsp:sp>
    <dsp:sp modelId="{E86E34E0-D289-4210-8042-EF3FD8FE7E26}">
      <dsp:nvSpPr>
        <dsp:cNvPr id="0" name=""/>
        <dsp:cNvSpPr/>
      </dsp:nvSpPr>
      <dsp:spPr bwMode="auto">
        <a:xfrm>
          <a:off x="4717483" y="683090"/>
          <a:ext cx="414690" cy="414690"/>
        </a:xfrm>
        <a:prstGeom prst="triangle">
          <a:avLst>
            <a:gd name="adj" fmla="val 10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CD2C4D03-F5B6-45A8-BBDA-F4F53AC6690E}">
      <dsp:nvSpPr>
        <dsp:cNvPr id="0" name=""/>
        <dsp:cNvSpPr/>
      </dsp:nvSpPr>
      <dsp:spPr bwMode="auto">
        <a:xfrm rot="5400000">
          <a:off x="5869141" y="196525"/>
          <a:ext cx="1463045" cy="2434475"/>
        </a:xfrm>
        <a:prstGeom prst="corner">
          <a:avLst>
            <a:gd name="adj1" fmla="val 16120"/>
            <a:gd name="adj2" fmla="val 1611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ED15AFAE-CF5D-4627-86AB-2860FDE28A78}">
      <dsp:nvSpPr>
        <dsp:cNvPr id="0" name=""/>
        <dsp:cNvSpPr/>
      </dsp:nvSpPr>
      <dsp:spPr bwMode="auto">
        <a:xfrm>
          <a:off x="5624922" y="923909"/>
          <a:ext cx="2197858" cy="192655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a:pPr>
          <a:r>
            <a:rPr lang="de-DE" sz="2400" kern="1200" dirty="0"/>
            <a:t>Datenbasiert (</a:t>
          </a:r>
          <a:r>
            <a:rPr lang="de-DE" sz="2400" kern="1200" dirty="0" err="1"/>
            <a:t>databased</a:t>
          </a:r>
          <a:r>
            <a:rPr lang="de-DE" sz="2400" kern="1200" dirty="0"/>
            <a:t>)</a:t>
          </a:r>
          <a:endParaRPr lang="en-US" sz="2400" kern="1200" dirty="0"/>
        </a:p>
      </dsp:txBody>
      <dsp:txXfrm>
        <a:off x="5624922" y="923909"/>
        <a:ext cx="2197858" cy="1926551"/>
      </dsp:txXfrm>
    </dsp:sp>
    <dsp:sp modelId="{7EB0264E-5560-4204-9EB5-16C7BCA9B54C}">
      <dsp:nvSpPr>
        <dsp:cNvPr id="0" name=""/>
        <dsp:cNvSpPr/>
      </dsp:nvSpPr>
      <dsp:spPr bwMode="auto">
        <a:xfrm>
          <a:off x="7408090" y="17296"/>
          <a:ext cx="414690" cy="414690"/>
        </a:xfrm>
        <a:prstGeom prst="triangle">
          <a:avLst>
            <a:gd name="adj" fmla="val 10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54A16E2A-248C-4F05-8061-2C02CCB77B72}">
      <dsp:nvSpPr>
        <dsp:cNvPr id="0" name=""/>
        <dsp:cNvSpPr/>
      </dsp:nvSpPr>
      <dsp:spPr bwMode="auto">
        <a:xfrm rot="5400000">
          <a:off x="8559749" y="-469267"/>
          <a:ext cx="1463045" cy="2434475"/>
        </a:xfrm>
        <a:prstGeom prst="corner">
          <a:avLst>
            <a:gd name="adj1" fmla="val 16120"/>
            <a:gd name="adj2" fmla="val 1611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sp>
    <dsp:sp modelId="{FDE7D3B2-2661-4460-A4BE-A7BF7800E103}">
      <dsp:nvSpPr>
        <dsp:cNvPr id="0" name=""/>
        <dsp:cNvSpPr/>
      </dsp:nvSpPr>
      <dsp:spPr bwMode="auto">
        <a:xfrm>
          <a:off x="8308959" y="218794"/>
          <a:ext cx="2197858" cy="192655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a:pPr>
          <a:r>
            <a:rPr lang="de-DE" sz="2400" kern="1200" dirty="0"/>
            <a:t>Datengetrieben (</a:t>
          </a:r>
          <a:r>
            <a:rPr lang="de-DE" sz="2400" kern="1200" dirty="0" err="1"/>
            <a:t>data-driven</a:t>
          </a:r>
          <a:r>
            <a:rPr lang="de-DE" sz="2400" kern="1200" dirty="0"/>
            <a:t>)</a:t>
          </a:r>
          <a:endParaRPr lang="en-US" sz="2400" kern="1200" dirty="0"/>
        </a:p>
      </dsp:txBody>
      <dsp:txXfrm>
        <a:off x="8308959" y="218794"/>
        <a:ext cx="2197858" cy="1926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C1AFB-051B-4FF2-AAA4-18AFFCCCCCC7}">
      <dsp:nvSpPr>
        <dsp:cNvPr id="0" name=""/>
        <dsp:cNvSpPr/>
      </dsp:nvSpPr>
      <dsp:spPr bwMode="auto">
        <a:xfrm>
          <a:off x="1323" y="43509"/>
          <a:ext cx="1662947" cy="905003"/>
        </a:xfrm>
        <a:prstGeom prst="roundRect">
          <a:avLst>
            <a:gd name="adj" fmla="val 1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defRPr/>
          </a:pPr>
          <a:r>
            <a:rPr lang="de-DE" sz="1600" b="1" kern="1200" dirty="0">
              <a:latin typeface="+mn-lt"/>
            </a:rPr>
            <a:t>Daten sammeln</a:t>
          </a:r>
          <a:endParaRPr sz="1600" kern="1200" dirty="0"/>
        </a:p>
      </dsp:txBody>
      <dsp:txXfrm>
        <a:off x="1323" y="43509"/>
        <a:ext cx="1662947" cy="603335"/>
      </dsp:txXfrm>
    </dsp:sp>
    <dsp:sp modelId="{7DB3429F-E6D5-46AF-B8A0-42A83C3641E4}">
      <dsp:nvSpPr>
        <dsp:cNvPr id="0" name=""/>
        <dsp:cNvSpPr/>
      </dsp:nvSpPr>
      <dsp:spPr bwMode="auto">
        <a:xfrm>
          <a:off x="402092" y="935483"/>
          <a:ext cx="1662947" cy="2169243"/>
        </a:xfrm>
        <a:prstGeom prst="roundRect">
          <a:avLst>
            <a:gd name="adj" fmla="val 10000"/>
          </a:avLst>
        </a:prstGeom>
        <a:solidFill>
          <a:srgbClr val="C5EDFF">
            <a:alpha val="90000"/>
          </a:srgbClr>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None/>
            <a:defRPr/>
          </a:pPr>
          <a:r>
            <a:rPr lang="de-DE" sz="1400" b="0" kern="1200" dirty="0">
              <a:latin typeface="+mn-lt"/>
              <a:cs typeface="Arial"/>
            </a:rPr>
            <a:t>Wo und wie finde ich zuverlässige und aktuelle Infos?</a:t>
          </a:r>
          <a:endParaRPr lang="de-DE" sz="1400" b="0" kern="1200" dirty="0"/>
        </a:p>
      </dsp:txBody>
      <dsp:txXfrm>
        <a:off x="450798" y="984189"/>
        <a:ext cx="1565535" cy="2071831"/>
      </dsp:txXfrm>
    </dsp:sp>
    <dsp:sp modelId="{6CECC49E-0DDC-435A-8D79-E337491C874A}">
      <dsp:nvSpPr>
        <dsp:cNvPr id="0" name=""/>
        <dsp:cNvSpPr/>
      </dsp:nvSpPr>
      <dsp:spPr bwMode="auto">
        <a:xfrm rot="21585442">
          <a:off x="1916365" y="132444"/>
          <a:ext cx="534450" cy="414025"/>
        </a:xfrm>
        <a:prstGeom prst="rightArrow">
          <a:avLst>
            <a:gd name="adj1" fmla="val 60000"/>
            <a:gd name="adj2" fmla="val 50000"/>
          </a:avLst>
        </a:prstGeom>
        <a:solidFill>
          <a:schemeClr val="accent2"/>
        </a:solidFill>
        <a:ln>
          <a:solidFill>
            <a:schemeClr val="accent2"/>
          </a:solid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defRPr/>
          </a:pPr>
          <a:endParaRPr lang="de-DE" sz="1700" kern="1200">
            <a:latin typeface="+mn-lt"/>
          </a:endParaRPr>
        </a:p>
      </dsp:txBody>
      <dsp:txXfrm>
        <a:off x="1916366" y="215512"/>
        <a:ext cx="410243" cy="248415"/>
      </dsp:txXfrm>
    </dsp:sp>
    <dsp:sp modelId="{38A8AC72-4582-4A9F-A160-66BF833ABB18}">
      <dsp:nvSpPr>
        <dsp:cNvPr id="0" name=""/>
        <dsp:cNvSpPr/>
      </dsp:nvSpPr>
      <dsp:spPr bwMode="auto">
        <a:xfrm>
          <a:off x="2672658" y="17113"/>
          <a:ext cx="1662947" cy="950254"/>
        </a:xfrm>
        <a:prstGeom prst="roundRect">
          <a:avLst>
            <a:gd name="adj" fmla="val 1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defRPr/>
          </a:pPr>
          <a:r>
            <a:rPr lang="de-DE" sz="1600" b="1" kern="1200" dirty="0">
              <a:latin typeface="+mn-lt"/>
            </a:rPr>
            <a:t>Daten managen</a:t>
          </a:r>
          <a:endParaRPr sz="1600" kern="1200" dirty="0"/>
        </a:p>
      </dsp:txBody>
      <dsp:txXfrm>
        <a:off x="2672658" y="17113"/>
        <a:ext cx="1662947" cy="633503"/>
      </dsp:txXfrm>
    </dsp:sp>
    <dsp:sp modelId="{5F75AD7A-7739-4741-AB6A-8E3489F98979}">
      <dsp:nvSpPr>
        <dsp:cNvPr id="0" name=""/>
        <dsp:cNvSpPr/>
      </dsp:nvSpPr>
      <dsp:spPr bwMode="auto">
        <a:xfrm>
          <a:off x="3025301" y="918902"/>
          <a:ext cx="1662947" cy="2169243"/>
        </a:xfrm>
        <a:prstGeom prst="roundRect">
          <a:avLst>
            <a:gd name="adj" fmla="val 10000"/>
          </a:avLst>
        </a:prstGeom>
        <a:solidFill>
          <a:srgbClr val="C5EDFF">
            <a:alpha val="90000"/>
          </a:srgbClr>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defRPr/>
          </a:pPr>
          <a:r>
            <a:rPr lang="de-DE" sz="1400" b="0" kern="1200" dirty="0">
              <a:latin typeface="+mn-lt"/>
            </a:rPr>
            <a:t>Wie speichere, sortiere &amp; verwalte ich Daten?</a:t>
          </a:r>
          <a:endParaRPr sz="1400" b="0" kern="1200" dirty="0"/>
        </a:p>
      </dsp:txBody>
      <dsp:txXfrm>
        <a:off x="3074007" y="967608"/>
        <a:ext cx="1565535" cy="2071831"/>
      </dsp:txXfrm>
    </dsp:sp>
    <dsp:sp modelId="{333AE626-95FF-4DF2-B3A2-8C07C390AEC8}">
      <dsp:nvSpPr>
        <dsp:cNvPr id="0" name=""/>
        <dsp:cNvSpPr/>
      </dsp:nvSpPr>
      <dsp:spPr bwMode="auto">
        <a:xfrm>
          <a:off x="4587702" y="126851"/>
          <a:ext cx="534445" cy="414025"/>
        </a:xfrm>
        <a:prstGeom prst="rightArrow">
          <a:avLst>
            <a:gd name="adj1" fmla="val 60000"/>
            <a:gd name="adj2" fmla="val 50000"/>
          </a:avLst>
        </a:prstGeom>
        <a:solidFill>
          <a:schemeClr val="accent2"/>
        </a:solidFill>
        <a:ln>
          <a:solidFill>
            <a:schemeClr val="accent2"/>
          </a:solid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defRPr/>
          </a:pPr>
          <a:endParaRPr lang="de-DE" sz="1700" kern="1200">
            <a:latin typeface="+mn-lt"/>
          </a:endParaRPr>
        </a:p>
      </dsp:txBody>
      <dsp:txXfrm>
        <a:off x="4587702" y="209656"/>
        <a:ext cx="410238" cy="248415"/>
      </dsp:txXfrm>
    </dsp:sp>
    <dsp:sp modelId="{D9DEFD1D-45A4-410D-9F0C-FCEEB48E458B}">
      <dsp:nvSpPr>
        <dsp:cNvPr id="0" name=""/>
        <dsp:cNvSpPr/>
      </dsp:nvSpPr>
      <dsp:spPr bwMode="auto">
        <a:xfrm>
          <a:off x="5343992" y="17113"/>
          <a:ext cx="1662947" cy="950254"/>
        </a:xfrm>
        <a:prstGeom prst="roundRect">
          <a:avLst>
            <a:gd name="adj" fmla="val 1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defRPr/>
          </a:pPr>
          <a:r>
            <a:rPr lang="de-DE" sz="1600" b="1" kern="1200" dirty="0">
              <a:latin typeface="+mn-lt"/>
            </a:rPr>
            <a:t>Daten bewerten		</a:t>
          </a:r>
          <a:endParaRPr sz="1600" kern="1200" dirty="0"/>
        </a:p>
      </dsp:txBody>
      <dsp:txXfrm>
        <a:off x="5343992" y="17113"/>
        <a:ext cx="1662947" cy="633503"/>
      </dsp:txXfrm>
    </dsp:sp>
    <dsp:sp modelId="{E97EF469-56C2-4509-9B6E-2DAFBD81FAB6}">
      <dsp:nvSpPr>
        <dsp:cNvPr id="0" name=""/>
        <dsp:cNvSpPr/>
      </dsp:nvSpPr>
      <dsp:spPr bwMode="auto">
        <a:xfrm>
          <a:off x="5696636" y="918902"/>
          <a:ext cx="1662947" cy="2169243"/>
        </a:xfrm>
        <a:prstGeom prst="roundRect">
          <a:avLst>
            <a:gd name="adj" fmla="val 10000"/>
          </a:avLst>
        </a:prstGeom>
        <a:solidFill>
          <a:srgbClr val="C5EDFF">
            <a:alpha val="83922"/>
          </a:srgbClr>
        </a:solidFill>
        <a:ln w="25400" cap="flat" cmpd="sng" algn="ctr">
          <a:noFill/>
          <a:prstDash val="solid"/>
        </a:ln>
        <a:effectLst/>
      </dsp:spPr>
      <dsp:style>
        <a:lnRef idx="2">
          <a:srgbClr val="000000"/>
        </a:lnRef>
        <a:fillRef idx="1">
          <a:srgbClr val="000000"/>
        </a:fillRef>
        <a:effectRef idx="0">
          <a:srgbClr val="00000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defRPr/>
          </a:pPr>
          <a:r>
            <a:rPr lang="de-DE" sz="1400" b="0" kern="1200" dirty="0">
              <a:latin typeface="+mn-lt"/>
            </a:rPr>
            <a:t>Wie lese und interpretiere ich Werte und Grafiken?</a:t>
          </a:r>
          <a:endParaRPr sz="1400" b="0" kern="1200" dirty="0"/>
        </a:p>
      </dsp:txBody>
      <dsp:txXfrm>
        <a:off x="5745342" y="967608"/>
        <a:ext cx="1565535" cy="2071831"/>
      </dsp:txXfrm>
    </dsp:sp>
    <dsp:sp modelId="{150A1D51-BB4D-41A6-8580-68F3AA82ED18}">
      <dsp:nvSpPr>
        <dsp:cNvPr id="0" name=""/>
        <dsp:cNvSpPr/>
      </dsp:nvSpPr>
      <dsp:spPr bwMode="auto">
        <a:xfrm>
          <a:off x="7259037" y="126851"/>
          <a:ext cx="534445" cy="414025"/>
        </a:xfrm>
        <a:prstGeom prst="rightArrow">
          <a:avLst>
            <a:gd name="adj1" fmla="val 60000"/>
            <a:gd name="adj2" fmla="val 50000"/>
          </a:avLst>
        </a:prstGeom>
        <a:solidFill>
          <a:schemeClr val="accent2"/>
        </a:solidFill>
        <a:ln>
          <a:solidFill>
            <a:schemeClr val="accent2"/>
          </a:solid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defRPr/>
          </a:pPr>
          <a:endParaRPr lang="de-DE" sz="1700" kern="1200">
            <a:latin typeface="+mn-lt"/>
          </a:endParaRPr>
        </a:p>
      </dsp:txBody>
      <dsp:txXfrm>
        <a:off x="7259037" y="209656"/>
        <a:ext cx="410238" cy="248415"/>
      </dsp:txXfrm>
    </dsp:sp>
    <dsp:sp modelId="{D7EC9B11-221D-47F6-BF72-B1057D789442}">
      <dsp:nvSpPr>
        <dsp:cNvPr id="0" name=""/>
        <dsp:cNvSpPr/>
      </dsp:nvSpPr>
      <dsp:spPr bwMode="auto">
        <a:xfrm>
          <a:off x="8015327" y="17113"/>
          <a:ext cx="1662947" cy="950254"/>
        </a:xfrm>
        <a:prstGeom prst="roundRect">
          <a:avLst>
            <a:gd name="adj" fmla="val 10000"/>
          </a:avLst>
        </a:prstGeom>
        <a:solidFill>
          <a:srgbClr val="4AC9FF"/>
        </a:solidFill>
        <a:ln w="25400" cap="flat" cmpd="sng" algn="ctr">
          <a:solidFill>
            <a:srgbClr val="4AC9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defRPr/>
          </a:pPr>
          <a:r>
            <a:rPr lang="de-DE" sz="1600" b="1" kern="1200" dirty="0">
              <a:latin typeface="+mn-lt"/>
            </a:rPr>
            <a:t>Daten anwenden</a:t>
          </a:r>
          <a:endParaRPr sz="1600" kern="1200" dirty="0"/>
        </a:p>
      </dsp:txBody>
      <dsp:txXfrm>
        <a:off x="8015327" y="17113"/>
        <a:ext cx="1662947" cy="633503"/>
      </dsp:txXfrm>
    </dsp:sp>
    <dsp:sp modelId="{1FE1DA62-36DC-4DA3-AC58-A62298CB8BCB}">
      <dsp:nvSpPr>
        <dsp:cNvPr id="0" name=""/>
        <dsp:cNvSpPr/>
      </dsp:nvSpPr>
      <dsp:spPr bwMode="auto">
        <a:xfrm>
          <a:off x="8357254" y="918902"/>
          <a:ext cx="1662947" cy="2169243"/>
        </a:xfrm>
        <a:prstGeom prst="roundRect">
          <a:avLst>
            <a:gd name="adj" fmla="val 10000"/>
          </a:avLst>
        </a:prstGeom>
        <a:solidFill>
          <a:srgbClr val="C5EDFF">
            <a:alpha val="90000"/>
          </a:srgbClr>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defRPr/>
          </a:pPr>
          <a:r>
            <a:rPr lang="de-DE" sz="1400" b="0" kern="1200" dirty="0">
              <a:latin typeface="+mn-lt"/>
            </a:rPr>
            <a:t>Wie wandle ich Ergebnisse in Wissen und konkrete Handlungen um?</a:t>
          </a:r>
          <a:endParaRPr sz="1400" b="0" kern="1200" dirty="0"/>
        </a:p>
      </dsp:txBody>
      <dsp:txXfrm>
        <a:off x="8405960" y="967608"/>
        <a:ext cx="1565535" cy="2071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2B67-AFB5-4BCE-A606-0F7D0DEBD711}">
      <dsp:nvSpPr>
        <dsp:cNvPr id="0" name=""/>
        <dsp:cNvSpPr/>
      </dsp:nvSpPr>
      <dsp:spPr bwMode="auto">
        <a:xfrm>
          <a:off x="2818045" y="697278"/>
          <a:ext cx="534688" cy="91440"/>
        </a:xfrm>
        <a:custGeom>
          <a:avLst/>
          <a:gdLst/>
          <a:ahLst/>
          <a:cxnLst/>
          <a:rect l="0" t="0" r="0" b="0"/>
          <a:pathLst>
            <a:path>
              <a:moveTo>
                <a:pt x="0" y="45720"/>
              </a:moveTo>
              <a:lnTo>
                <a:pt x="534688" y="45720"/>
              </a:lnTo>
            </a:path>
          </a:pathLst>
        </a:custGeom>
        <a:noFill/>
        <a:ln w="9525" cap="flat" cmpd="sng" algn="ctr">
          <a:solidFill>
            <a:schemeClr val="dk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071257" y="740169"/>
        <a:ext cx="28264" cy="5658"/>
      </dsp:txXfrm>
    </dsp:sp>
    <dsp:sp modelId="{2F5F78BF-1D98-4278-991A-B08970D6DFB0}">
      <dsp:nvSpPr>
        <dsp:cNvPr id="0" name=""/>
        <dsp:cNvSpPr/>
      </dsp:nvSpPr>
      <dsp:spPr bwMode="auto">
        <a:xfrm>
          <a:off x="362070" y="5666"/>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r>
            <a:rPr lang="de-DE" sz="1500" b="1" u="sng" kern="1200" dirty="0"/>
            <a:t>Ziel/Zweck</a:t>
          </a:r>
          <a:endParaRPr kern="1200" dirty="0"/>
        </a:p>
        <a:p>
          <a:pPr marL="0" lvl="0" indent="0" algn="ctr" defTabSz="666750">
            <a:lnSpc>
              <a:spcPct val="90000"/>
            </a:lnSpc>
            <a:spcBef>
              <a:spcPct val="0"/>
            </a:spcBef>
            <a:spcAft>
              <a:spcPct val="35000"/>
            </a:spcAft>
            <a:buNone/>
            <a:defRPr/>
          </a:pPr>
          <a:r>
            <a:rPr lang="de-DE" sz="1500" kern="1200" dirty="0"/>
            <a:t>Welche Daten werden benötigt und warum? (Eine Frage, die durch Daten beantwortet kann)</a:t>
          </a:r>
          <a:endParaRPr kern="1200" dirty="0"/>
        </a:p>
      </dsp:txBody>
      <dsp:txXfrm>
        <a:off x="434057" y="77653"/>
        <a:ext cx="2313801" cy="1330691"/>
      </dsp:txXfrm>
    </dsp:sp>
    <dsp:sp modelId="{7D5DD51F-5BF3-4B25-B59C-0A4A41E7A12B}">
      <dsp:nvSpPr>
        <dsp:cNvPr id="0" name=""/>
        <dsp:cNvSpPr/>
      </dsp:nvSpPr>
      <dsp:spPr bwMode="auto">
        <a:xfrm>
          <a:off x="1590958" y="1478531"/>
          <a:ext cx="3023063" cy="534688"/>
        </a:xfrm>
        <a:custGeom>
          <a:avLst/>
          <a:gdLst/>
          <a:ahLst/>
          <a:cxnLst/>
          <a:rect l="0" t="0" r="0" b="0"/>
          <a:pathLst>
            <a:path>
              <a:moveTo>
                <a:pt x="3023063" y="0"/>
              </a:moveTo>
              <a:lnTo>
                <a:pt x="3023063" y="284444"/>
              </a:lnTo>
              <a:lnTo>
                <a:pt x="0" y="284444"/>
              </a:lnTo>
              <a:lnTo>
                <a:pt x="0" y="534688"/>
              </a:lnTo>
            </a:path>
          </a:pathLst>
        </a:custGeom>
        <a:noFill/>
        <a:ln w="9525" cap="flat" cmpd="sng" algn="ctr">
          <a:solidFill>
            <a:schemeClr val="dk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025603" y="1743046"/>
        <a:ext cx="153773" cy="5658"/>
      </dsp:txXfrm>
    </dsp:sp>
    <dsp:sp modelId="{433A10F5-7277-4E70-8B86-3A769B4CAD3A}">
      <dsp:nvSpPr>
        <dsp:cNvPr id="0" name=""/>
        <dsp:cNvSpPr/>
      </dsp:nvSpPr>
      <dsp:spPr bwMode="auto">
        <a:xfrm>
          <a:off x="3385134" y="5666"/>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r>
            <a:rPr lang="de-DE" sz="1500" b="1" u="sng" kern="1200" dirty="0"/>
            <a:t>Daten sammeln</a:t>
          </a:r>
          <a:endParaRPr kern="1200" dirty="0"/>
        </a:p>
        <a:p>
          <a:pPr marL="0" lvl="0" indent="0" algn="ctr" defTabSz="666750">
            <a:lnSpc>
              <a:spcPct val="90000"/>
            </a:lnSpc>
            <a:spcBef>
              <a:spcPct val="0"/>
            </a:spcBef>
            <a:spcAft>
              <a:spcPct val="35000"/>
            </a:spcAft>
            <a:buNone/>
            <a:defRPr/>
          </a:pPr>
          <a:r>
            <a:rPr lang="de-DE" sz="1500" kern="1200" dirty="0"/>
            <a:t>Für den Zweck relevante Daten werden erhoben</a:t>
          </a:r>
          <a:endParaRPr kern="1200" dirty="0"/>
        </a:p>
        <a:p>
          <a:pPr marL="0" lvl="0" indent="0" algn="ctr" defTabSz="666750">
            <a:lnSpc>
              <a:spcPct val="90000"/>
            </a:lnSpc>
            <a:spcBef>
              <a:spcPct val="0"/>
            </a:spcBef>
            <a:spcAft>
              <a:spcPct val="35000"/>
            </a:spcAft>
            <a:buNone/>
            <a:defRPr/>
          </a:pPr>
          <a:endParaRPr lang="de-DE" sz="1400" kern="1200" dirty="0"/>
        </a:p>
      </dsp:txBody>
      <dsp:txXfrm>
        <a:off x="3457121" y="77653"/>
        <a:ext cx="2313801" cy="1330691"/>
      </dsp:txXfrm>
    </dsp:sp>
    <dsp:sp modelId="{C587A959-5286-478E-B691-1E53D57E8C22}">
      <dsp:nvSpPr>
        <dsp:cNvPr id="0" name=""/>
        <dsp:cNvSpPr/>
      </dsp:nvSpPr>
      <dsp:spPr bwMode="auto">
        <a:xfrm>
          <a:off x="2818045" y="2737231"/>
          <a:ext cx="534688" cy="91440"/>
        </a:xfrm>
        <a:custGeom>
          <a:avLst/>
          <a:gdLst/>
          <a:ahLst/>
          <a:cxnLst/>
          <a:rect l="0" t="0" r="0" b="0"/>
          <a:pathLst>
            <a:path>
              <a:moveTo>
                <a:pt x="0" y="45720"/>
              </a:moveTo>
              <a:lnTo>
                <a:pt x="534688" y="45720"/>
              </a:lnTo>
            </a:path>
          </a:pathLst>
        </a:custGeom>
        <a:noFill/>
        <a:ln w="9525" cap="flat" cmpd="sng" algn="ctr">
          <a:solidFill>
            <a:schemeClr val="dk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071257" y="2780122"/>
        <a:ext cx="28264" cy="5658"/>
      </dsp:txXfrm>
    </dsp:sp>
    <dsp:sp modelId="{B745B211-41C0-4B4B-9464-A146D8B5D45B}">
      <dsp:nvSpPr>
        <dsp:cNvPr id="0" name=""/>
        <dsp:cNvSpPr/>
      </dsp:nvSpPr>
      <dsp:spPr bwMode="auto">
        <a:xfrm>
          <a:off x="362070" y="2045619"/>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r>
            <a:rPr lang="de-DE" sz="1500" b="1" u="sng" kern="1200" dirty="0"/>
            <a:t>Daten analysieren</a:t>
          </a:r>
          <a:endParaRPr kern="1200" dirty="0"/>
        </a:p>
        <a:p>
          <a:pPr marL="0" lvl="0" indent="0" algn="ctr" defTabSz="666750">
            <a:lnSpc>
              <a:spcPct val="90000"/>
            </a:lnSpc>
            <a:spcBef>
              <a:spcPct val="0"/>
            </a:spcBef>
            <a:spcAft>
              <a:spcPct val="35000"/>
            </a:spcAft>
            <a:buNone/>
            <a:defRPr/>
          </a:pPr>
          <a:r>
            <a:rPr lang="de-DE" sz="1500" kern="1200" dirty="0"/>
            <a:t>Daten werden analysiert, um die Frage zu beantworten</a:t>
          </a:r>
          <a:endParaRPr kern="1200" dirty="0"/>
        </a:p>
        <a:p>
          <a:pPr marL="0" lvl="0" indent="0" algn="ctr" defTabSz="666750">
            <a:lnSpc>
              <a:spcPct val="90000"/>
            </a:lnSpc>
            <a:spcBef>
              <a:spcPct val="0"/>
            </a:spcBef>
            <a:spcAft>
              <a:spcPct val="35000"/>
            </a:spcAft>
            <a:buNone/>
            <a:defRPr/>
          </a:pPr>
          <a:endParaRPr lang="de-DE" sz="1500" kern="1200" dirty="0"/>
        </a:p>
      </dsp:txBody>
      <dsp:txXfrm>
        <a:off x="434057" y="2117606"/>
        <a:ext cx="2313801" cy="1330691"/>
      </dsp:txXfrm>
    </dsp:sp>
    <dsp:sp modelId="{D9254BAD-E2F5-476A-A8DE-3667D67AD236}">
      <dsp:nvSpPr>
        <dsp:cNvPr id="0" name=""/>
        <dsp:cNvSpPr/>
      </dsp:nvSpPr>
      <dsp:spPr bwMode="auto">
        <a:xfrm>
          <a:off x="1590958" y="3518484"/>
          <a:ext cx="3023063" cy="534688"/>
        </a:xfrm>
        <a:custGeom>
          <a:avLst/>
          <a:gdLst/>
          <a:ahLst/>
          <a:cxnLst/>
          <a:rect l="0" t="0" r="0" b="0"/>
          <a:pathLst>
            <a:path>
              <a:moveTo>
                <a:pt x="3023063" y="0"/>
              </a:moveTo>
              <a:lnTo>
                <a:pt x="3023063" y="284444"/>
              </a:lnTo>
              <a:lnTo>
                <a:pt x="0" y="284444"/>
              </a:lnTo>
              <a:lnTo>
                <a:pt x="0" y="534688"/>
              </a:lnTo>
            </a:path>
          </a:pathLst>
        </a:custGeom>
        <a:noFill/>
        <a:ln w="9525" cap="flat" cmpd="sng" algn="ctr">
          <a:solidFill>
            <a:schemeClr val="dk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025603" y="3782999"/>
        <a:ext cx="153773" cy="5658"/>
      </dsp:txXfrm>
    </dsp:sp>
    <dsp:sp modelId="{D289E28E-0E19-45CA-93D5-C020DBBD84E2}">
      <dsp:nvSpPr>
        <dsp:cNvPr id="0" name=""/>
        <dsp:cNvSpPr/>
      </dsp:nvSpPr>
      <dsp:spPr bwMode="auto">
        <a:xfrm>
          <a:off x="3385134" y="2045619"/>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r>
            <a:rPr lang="de-DE" sz="1500" b="1" u="sng" kern="1200" dirty="0"/>
            <a:t>Daten interpretieren</a:t>
          </a:r>
          <a:endParaRPr kern="1200" dirty="0"/>
        </a:p>
        <a:p>
          <a:pPr marL="0" lvl="0" indent="0" algn="ctr" defTabSz="666750">
            <a:lnSpc>
              <a:spcPct val="90000"/>
            </a:lnSpc>
            <a:spcBef>
              <a:spcPct val="0"/>
            </a:spcBef>
            <a:spcAft>
              <a:spcPct val="35000"/>
            </a:spcAft>
            <a:buNone/>
            <a:defRPr/>
          </a:pPr>
          <a:r>
            <a:rPr lang="de-DE" sz="1500" b="0" u="none" kern="1200" dirty="0"/>
            <a:t>Verstehen, was die Daten aussagen und welche Implikationen sie für das weitere Handeln haben</a:t>
          </a:r>
          <a:endParaRPr lang="de-DE" sz="1500" kern="1200" dirty="0"/>
        </a:p>
      </dsp:txBody>
      <dsp:txXfrm>
        <a:off x="3457121" y="2117606"/>
        <a:ext cx="2313801" cy="1330691"/>
      </dsp:txXfrm>
    </dsp:sp>
    <dsp:sp modelId="{08A141F4-8A4A-4D0C-B1F3-5E0AAE20A8D4}">
      <dsp:nvSpPr>
        <dsp:cNvPr id="0" name=""/>
        <dsp:cNvSpPr/>
      </dsp:nvSpPr>
      <dsp:spPr bwMode="auto">
        <a:xfrm>
          <a:off x="2818045" y="4777185"/>
          <a:ext cx="534688" cy="91440"/>
        </a:xfrm>
        <a:custGeom>
          <a:avLst/>
          <a:gdLst/>
          <a:ahLst/>
          <a:cxnLst/>
          <a:rect l="0" t="0" r="0" b="0"/>
          <a:pathLst>
            <a:path>
              <a:moveTo>
                <a:pt x="0" y="45720"/>
              </a:moveTo>
              <a:lnTo>
                <a:pt x="534688" y="45720"/>
              </a:lnTo>
            </a:path>
          </a:pathLst>
        </a:custGeom>
        <a:noFill/>
        <a:ln w="9525" cap="flat" cmpd="sng" algn="ctr">
          <a:solidFill>
            <a:schemeClr val="dk1">
              <a:hueOff val="0"/>
              <a:satOff val="0"/>
              <a:lumOff val="0"/>
              <a:alphaOff val="0"/>
            </a:schemeClr>
          </a:solidFill>
          <a:prstDash val="solid"/>
          <a:tailEnd type="arrow"/>
        </a:ln>
        <a:effectLst/>
      </dsp:spPr>
      <dsp:style>
        <a:lnRef idx="1">
          <a:srgbClr val="000000"/>
        </a:lnRef>
        <a:fillRef idx="0">
          <a:srgbClr val="000000"/>
        </a:fillRef>
        <a:effectRef idx="0">
          <a:srgbClr val="00000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071257" y="4820076"/>
        <a:ext cx="28264" cy="5658"/>
      </dsp:txXfrm>
    </dsp:sp>
    <dsp:sp modelId="{D46E710D-CE8F-4E1E-BC1E-DE1CBBE4894A}">
      <dsp:nvSpPr>
        <dsp:cNvPr id="0" name=""/>
        <dsp:cNvSpPr/>
      </dsp:nvSpPr>
      <dsp:spPr bwMode="auto">
        <a:xfrm>
          <a:off x="362070" y="4085572"/>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endParaRPr lang="de-DE" sz="1500" b="1" u="sng" kern="1200" dirty="0"/>
        </a:p>
        <a:p>
          <a:pPr marL="0" lvl="0" indent="0" algn="ctr" defTabSz="666750">
            <a:lnSpc>
              <a:spcPct val="90000"/>
            </a:lnSpc>
            <a:spcBef>
              <a:spcPct val="0"/>
            </a:spcBef>
            <a:spcAft>
              <a:spcPct val="35000"/>
            </a:spcAft>
            <a:buNone/>
            <a:defRPr/>
          </a:pPr>
          <a:r>
            <a:rPr lang="de-DE" sz="1500" b="1" u="sng" kern="1200" dirty="0"/>
            <a:t>Handeln</a:t>
          </a:r>
          <a:endParaRPr kern="1200" dirty="0"/>
        </a:p>
        <a:p>
          <a:pPr marL="0" lvl="0" indent="0" algn="ctr" defTabSz="666750">
            <a:lnSpc>
              <a:spcPct val="90000"/>
            </a:lnSpc>
            <a:spcBef>
              <a:spcPct val="0"/>
            </a:spcBef>
            <a:spcAft>
              <a:spcPct val="35000"/>
            </a:spcAft>
            <a:buNone/>
            <a:defRPr/>
          </a:pPr>
          <a:r>
            <a:rPr lang="de-DE" sz="1500" b="0" u="none" kern="1200" dirty="0"/>
            <a:t>Analysierte und interpretierte Daten werden für eine Entscheidungsfindung genutzt </a:t>
          </a:r>
          <a:endParaRPr kern="1200" dirty="0"/>
        </a:p>
        <a:p>
          <a:pPr marL="0" lvl="0" indent="0" algn="ctr" defTabSz="666750">
            <a:lnSpc>
              <a:spcPct val="90000"/>
            </a:lnSpc>
            <a:spcBef>
              <a:spcPct val="0"/>
            </a:spcBef>
            <a:spcAft>
              <a:spcPct val="35000"/>
            </a:spcAft>
            <a:buNone/>
            <a:defRPr/>
          </a:pPr>
          <a:endParaRPr lang="de-DE" sz="1500" kern="1200" dirty="0"/>
        </a:p>
      </dsp:txBody>
      <dsp:txXfrm>
        <a:off x="434057" y="4157559"/>
        <a:ext cx="2313801" cy="1330691"/>
      </dsp:txXfrm>
    </dsp:sp>
    <dsp:sp modelId="{03175206-3C75-4287-8301-AE49231874B9}">
      <dsp:nvSpPr>
        <dsp:cNvPr id="0" name=""/>
        <dsp:cNvSpPr/>
      </dsp:nvSpPr>
      <dsp:spPr bwMode="auto">
        <a:xfrm>
          <a:off x="3385134" y="4085572"/>
          <a:ext cx="2457775" cy="1474665"/>
        </a:xfrm>
        <a:prstGeom prst="roundRect">
          <a:avLst/>
        </a:prstGeom>
        <a:solidFill>
          <a:srgbClr val="C5EDFF"/>
        </a:solidFill>
        <a:ln w="25400" cap="flat" cmpd="sng" algn="ctr">
          <a:solidFill>
            <a:srgbClr val="C5EDFF"/>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a:pPr>
          <a:endParaRPr lang="de-DE" sz="1500" b="1" u="sng" kern="1200" dirty="0"/>
        </a:p>
        <a:p>
          <a:pPr marL="0" lvl="0" indent="0" algn="ctr" defTabSz="666750">
            <a:lnSpc>
              <a:spcPct val="90000"/>
            </a:lnSpc>
            <a:spcBef>
              <a:spcPct val="0"/>
            </a:spcBef>
            <a:spcAft>
              <a:spcPct val="35000"/>
            </a:spcAft>
            <a:buNone/>
            <a:defRPr/>
          </a:pPr>
          <a:r>
            <a:rPr lang="de-DE" sz="1500" b="1" u="sng" kern="1200" dirty="0"/>
            <a:t>Handlungen evaluieren</a:t>
          </a:r>
          <a:endParaRPr kern="1200" dirty="0"/>
        </a:p>
        <a:p>
          <a:pPr marL="0" lvl="0" indent="0" algn="ctr" defTabSz="666750">
            <a:lnSpc>
              <a:spcPct val="90000"/>
            </a:lnSpc>
            <a:spcBef>
              <a:spcPct val="0"/>
            </a:spcBef>
            <a:spcAft>
              <a:spcPct val="35000"/>
            </a:spcAft>
            <a:buNone/>
            <a:defRPr/>
          </a:pPr>
          <a:r>
            <a:rPr lang="de-DE" sz="1500" kern="1200" dirty="0"/>
            <a:t>Überprüfung, ob Maßnahmen wirksam sind. Basis für die nächsten Entwicklungsschritte</a:t>
          </a:r>
          <a:endParaRPr kern="1200" dirty="0"/>
        </a:p>
        <a:p>
          <a:pPr marL="0" lvl="0" indent="0" algn="ctr" defTabSz="666750">
            <a:lnSpc>
              <a:spcPct val="90000"/>
            </a:lnSpc>
            <a:spcBef>
              <a:spcPct val="0"/>
            </a:spcBef>
            <a:spcAft>
              <a:spcPct val="35000"/>
            </a:spcAft>
            <a:buNone/>
            <a:defRPr/>
          </a:pPr>
          <a:endParaRPr lang="de-DE" sz="1400" kern="1200" dirty="0"/>
        </a:p>
      </dsp:txBody>
      <dsp:txXfrm>
        <a:off x="3457121" y="4157559"/>
        <a:ext cx="2313801" cy="133069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varLst>
      <dgm:chMax val="0"/>
      <dgm:chPref val="0"/>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presOf/>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layoutNode>
        <dgm:layoutNode name="ParentText" styleLbl="revTx">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varLst>
            <dgm:chMax val="0"/>
            <dgm:chPref val="0"/>
            <dgm:bulletEnabled val="1"/>
          </dgm:varLst>
        </dgm:layoutNode>
        <dgm:choose name="Name9">
          <dgm:if name="Name10" axis="followSib" ptType="node" func="cnt" op="gte" val="1">
            <dgm:layoutNode name="Triangle" styleLbl="alignNode1">
              <dgm:alg type="sp"/>
              <dgm:presOf/>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1">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varLst>
      <dgm:dir/>
      <dgm:animLvl val="lvl"/>
      <dgm:resizeHandles val="exact"/>
    </dgm:varLst>
    <dgm:choose name="Name0">
      <dgm:if name="Name1" func="var" arg="dir" op="equ" val="norm">
        <dgm:alg type="lin"/>
      </dgm:if>
      <dgm:else name="Name2">
        <dgm:alg type="lin">
          <dgm:param type="linDir" val="fromR"/>
        </dgm:alg>
      </dgm:else>
    </dgm:choose>
    <dgm:forEach name="Name3" axis="ch" ptType="node">
      <dgm:layoutNode name="composite">
        <dgm:alg type="composite"/>
        <dgm:shape xmlns:r="http://schemas.openxmlformats.org/officeDocument/2006/relationships" r:blip="">
          <dgm:adjLst/>
        </dgm:shape>
        <dgm:presOf/>
        <dgm:ruleLst>
          <dgm:rule type="h" val="INF" fact="NaN" max="NaN"/>
        </dgm:ruleLst>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layoutNode name="parTx">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varLst>
            <dgm:chMax val="0"/>
            <dgm:chPref val="0"/>
            <dgm:bulletEnabled val="1"/>
          </dgm:var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varLst>
            <dgm:bulletEnabled val="1"/>
          </dgm:var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forEach name="nodesForEach" axis="ch" ptType="node">
      <dgm:layoutNode name="node">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varLst>
          <dgm:bulletEnabled val="1"/>
        </dgm:varLst>
      </dgm:layoutNode>
      <dgm:forEach name="sibTransForEach" axis="followSib" ptType="sibTrans" cnt="1">
        <dgm:layoutNode name="sibTrans">
          <dgm:shape xmlns:r="http://schemas.openxmlformats.org/officeDocument/2006/relationships" type="conn" r:blip="" zOrderOff="-2">
            <dgm:adjLst/>
          </dgm:shape>
          <dgm:presOf axis="self"/>
          <dgm:constrLst>
            <dgm:constr type="begPad" val="-0.05"/>
            <dgm:constr type="endPad" val="0.9"/>
            <dgm:constr type="userA" for="ch" refType="connDist"/>
          </dgm:constrLst>
          <dgm:ruleLst/>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56200604" name="Shape 147"/>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1220952376" name="Shape 148"/>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41311258" name="Shape 154"/>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232977853" name="Shape 155"/>
          <p:cNvSpPr>
            <a:spLocks noGrp="1"/>
          </p:cNvSpPr>
          <p:nvPr>
            <p:ph type="body" sz="quarter" idx="1"/>
          </p:nvPr>
        </p:nvSpPr>
        <p:spPr bwMode="auto">
          <a:prstGeom prst="rect">
            <a:avLst/>
          </a:prstGeom>
        </p:spPr>
        <p:txBody>
          <a:bodyPr/>
          <a:lstStyle/>
          <a:p>
            <a:pPr marL="0" marR="0" lvl="0" indent="0" defTabSz="914400">
              <a:lnSpc>
                <a:spcPct val="100000"/>
              </a:lnSpc>
              <a:spcBef>
                <a:spcPts val="0"/>
              </a:spcBef>
              <a:spcAft>
                <a:spcPts val="0"/>
              </a:spcAft>
              <a:buClrTx/>
              <a:buSzTx/>
              <a:buFontTx/>
              <a:buNone/>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57035456" name="Folienbildplatzhalter 1"/>
          <p:cNvSpPr>
            <a:spLocks noGrp="1" noRot="1" noChangeAspect="1"/>
          </p:cNvSpPr>
          <p:nvPr>
            <p:ph type="sldImg"/>
          </p:nvPr>
        </p:nvSpPr>
        <p:spPr bwMode="auto">
          <a:xfrm>
            <a:off x="381000" y="685800"/>
            <a:ext cx="6096000" cy="3429000"/>
          </a:xfrm>
        </p:spPr>
      </p:sp>
      <p:sp>
        <p:nvSpPr>
          <p:cNvPr id="1205486233" name="Notizenplatzhalter 2"/>
          <p:cNvSpPr>
            <a:spLocks noGrp="1"/>
          </p:cNvSpPr>
          <p:nvPr>
            <p:ph type="body" idx="1"/>
          </p:nvPr>
        </p:nvSpPr>
        <p:spPr bwMode="auto"/>
        <p:txBody>
          <a:bodyPr/>
          <a:lstStyle/>
          <a:p>
            <a:pPr>
              <a:lnSpc>
                <a:spcPct val="107000"/>
              </a:lnSpc>
              <a:spcAft>
                <a:spcPts val="800"/>
              </a:spcAft>
              <a:defRPr/>
            </a:pPr>
            <a:r>
              <a:rPr lang="de-DE" sz="1800">
                <a:latin typeface="Times New Roman"/>
                <a:ea typeface="Times New Roman"/>
                <a:cs typeface="Arial"/>
              </a:rPr>
              <a:t>Und zwar ist das hier der klassische Datennutzungszyklus in der DSE:</a:t>
            </a:r>
            <a:endParaRPr/>
          </a:p>
          <a:p>
            <a:pPr>
              <a:lnSpc>
                <a:spcPct val="107000"/>
              </a:lnSpc>
              <a:spcAft>
                <a:spcPts val="800"/>
              </a:spcAft>
              <a:defRPr/>
            </a:pPr>
            <a:endParaRPr lang="en-US" sz="1800">
              <a:latin typeface="Calibri"/>
              <a:ea typeface="Calibri"/>
              <a:cs typeface="Arial"/>
            </a:endParaRPr>
          </a:p>
          <a:p>
            <a:pPr>
              <a:lnSpc>
                <a:spcPct val="107000"/>
              </a:lnSpc>
              <a:spcAft>
                <a:spcPts val="800"/>
              </a:spcAft>
              <a:defRPr/>
            </a:pPr>
            <a:r>
              <a:rPr lang="de-DE" sz="1800">
                <a:latin typeface="Times New Roman"/>
                <a:ea typeface="Times New Roman"/>
                <a:cs typeface="Arial"/>
              </a:rPr>
              <a:t>Man beginnt mit einem </a:t>
            </a:r>
            <a:r>
              <a:rPr lang="de-DE" sz="1800" b="1">
                <a:latin typeface="Times New Roman"/>
                <a:ea typeface="Times New Roman"/>
                <a:cs typeface="Arial"/>
              </a:rPr>
              <a:t>klaren Ziel oder einer Fragestellung. </a:t>
            </a:r>
          </a:p>
          <a:p>
            <a:pPr>
              <a:lnSpc>
                <a:spcPct val="107000"/>
              </a:lnSpc>
              <a:spcAft>
                <a:spcPts val="800"/>
              </a:spcAft>
              <a:defRPr/>
            </a:pPr>
            <a:r>
              <a:rPr lang="de-DE" sz="1800">
                <a:latin typeface="Times New Roman"/>
                <a:ea typeface="Times New Roman"/>
                <a:cs typeface="Arial"/>
              </a:rPr>
              <a:t>Darauf folgt das </a:t>
            </a:r>
            <a:r>
              <a:rPr lang="de-DE" sz="1800" b="1">
                <a:latin typeface="Times New Roman"/>
                <a:ea typeface="Times New Roman"/>
                <a:cs typeface="Arial"/>
              </a:rPr>
              <a:t>Sammeln, Analysieren und Interpretieren von Daten</a:t>
            </a:r>
            <a:r>
              <a:rPr lang="de-DE" sz="1800">
                <a:latin typeface="Times New Roman"/>
                <a:ea typeface="Times New Roman"/>
                <a:cs typeface="Arial"/>
              </a:rPr>
              <a:t> </a:t>
            </a:r>
          </a:p>
          <a:p>
            <a:pPr>
              <a:lnSpc>
                <a:spcPct val="107000"/>
              </a:lnSpc>
              <a:spcAft>
                <a:spcPts val="800"/>
              </a:spcAft>
              <a:defRPr/>
            </a:pPr>
            <a:r>
              <a:rPr lang="de-DE" sz="1800">
                <a:latin typeface="Times New Roman"/>
                <a:ea typeface="Times New Roman"/>
                <a:cs typeface="Arial"/>
              </a:rPr>
              <a:t>Danach geht es darum, </a:t>
            </a:r>
            <a:r>
              <a:rPr lang="de-DE" sz="1800" b="1">
                <a:latin typeface="Times New Roman"/>
                <a:ea typeface="Times New Roman"/>
                <a:cs typeface="Arial"/>
              </a:rPr>
              <a:t>ins Handeln zu kommen </a:t>
            </a:r>
            <a:r>
              <a:rPr lang="de-DE" sz="1800">
                <a:latin typeface="Times New Roman"/>
                <a:ea typeface="Times New Roman"/>
                <a:cs typeface="Arial"/>
              </a:rPr>
              <a:t>und gewisse </a:t>
            </a:r>
            <a:r>
              <a:rPr lang="de-DE" sz="1800" b="1">
                <a:latin typeface="Times New Roman"/>
                <a:ea typeface="Times New Roman"/>
                <a:cs typeface="Arial"/>
              </a:rPr>
              <a:t>Maßnahmen</a:t>
            </a:r>
            <a:r>
              <a:rPr lang="de-DE" sz="1800">
                <a:latin typeface="Times New Roman"/>
                <a:ea typeface="Times New Roman"/>
                <a:cs typeface="Arial"/>
              </a:rPr>
              <a:t> einzuführen anschließend zu </a:t>
            </a:r>
            <a:r>
              <a:rPr lang="de-DE" sz="1800" b="1">
                <a:latin typeface="Times New Roman"/>
                <a:ea typeface="Times New Roman"/>
                <a:cs typeface="Arial"/>
              </a:rPr>
              <a:t>überprüfen, ob die Maßnahmen gewirkt haben</a:t>
            </a:r>
            <a:r>
              <a:rPr lang="de-DE" sz="1800">
                <a:latin typeface="Times New Roman"/>
                <a:ea typeface="Times New Roman"/>
                <a:cs typeface="Arial"/>
              </a:rPr>
              <a:t>/ob man sie beibehalten möchte. Hier findet dann eine Rückkopplung zum Ziel statt. </a:t>
            </a:r>
            <a:endParaRPr/>
          </a:p>
          <a:p>
            <a:pPr>
              <a:lnSpc>
                <a:spcPct val="107000"/>
              </a:lnSpc>
              <a:spcAft>
                <a:spcPts val="800"/>
              </a:spcAft>
              <a:defRPr/>
            </a:pPr>
            <a:endParaRPr lang="en-US" sz="1800">
              <a:latin typeface="Calibri"/>
              <a:ea typeface="Calibri"/>
              <a:cs typeface="Arial"/>
            </a:endParaRPr>
          </a:p>
          <a:p>
            <a:pPr>
              <a:lnSpc>
                <a:spcPct val="107000"/>
              </a:lnSpc>
              <a:spcAft>
                <a:spcPts val="800"/>
              </a:spcAft>
              <a:defRPr/>
            </a:pPr>
            <a:r>
              <a:rPr lang="de-DE" sz="1800">
                <a:latin typeface="Times New Roman"/>
                <a:ea typeface="Times New Roman"/>
                <a:cs typeface="Arial"/>
              </a:rPr>
              <a:t>Natürlich läuft das in der Realität nicht immer so klar und linear ab. Aber dieser Zyklus macht deutlich: </a:t>
            </a:r>
            <a:r>
              <a:rPr lang="de-DE" sz="1800" b="1">
                <a:latin typeface="Times New Roman"/>
                <a:ea typeface="Times New Roman"/>
                <a:cs typeface="Arial"/>
              </a:rPr>
              <a:t>Datennutzung ist ein mehrschrittiger Prozess, der in verschiedenen Schleifen für verschiedene Ziele durchlaufen werden kann.</a:t>
            </a:r>
            <a:r>
              <a:rPr lang="de-DE" sz="1800">
                <a:latin typeface="Times New Roman"/>
                <a:ea typeface="Times New Roman"/>
                <a:cs typeface="Arial"/>
              </a:rPr>
              <a:t> </a:t>
            </a:r>
            <a:endParaRPr lang="en-US" sz="1800">
              <a:latin typeface="Calibri"/>
              <a:ea typeface="Calibri"/>
              <a:cs typeface="Arial"/>
            </a:endParaRPr>
          </a:p>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235A824-B7C5-8C1A-A021-7301063993E3}" type="slidenum">
              <a:rPr/>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86918517" name="Folienbildplatzhalter 1"/>
          <p:cNvSpPr>
            <a:spLocks noGrp="1" noRot="1" noChangeAspect="1"/>
          </p:cNvSpPr>
          <p:nvPr>
            <p:ph type="sldImg"/>
          </p:nvPr>
        </p:nvSpPr>
        <p:spPr bwMode="auto">
          <a:xfrm>
            <a:off x="381000" y="685800"/>
            <a:ext cx="6096000" cy="3429000"/>
          </a:xfrm>
        </p:spPr>
      </p:sp>
      <p:sp>
        <p:nvSpPr>
          <p:cNvPr id="2077451076" name="Notizenplatzhalter 2"/>
          <p:cNvSpPr>
            <a:spLocks noGrp="1"/>
          </p:cNvSpPr>
          <p:nvPr>
            <p:ph type="body" idx="1"/>
          </p:nvPr>
        </p:nvSpPr>
        <p:spPr bwMode="auto"/>
        <p:txBody>
          <a:bodyPr/>
          <a:lstStyle/>
          <a:p>
            <a:pPr>
              <a:defRPr/>
            </a:pPr>
            <a:r>
              <a:rPr lang="de-DE"/>
              <a:t>Den Ist-Stand was die Diagnostik angeht anschauen und in die Konzeptentwicklung gehen</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92855000" name="Folienbildplatzhalter 1"/>
          <p:cNvSpPr>
            <a:spLocks noGrp="1" noRot="1" noChangeAspect="1"/>
          </p:cNvSpPr>
          <p:nvPr>
            <p:ph type="sldImg"/>
          </p:nvPr>
        </p:nvSpPr>
        <p:spPr bwMode="auto">
          <a:xfrm>
            <a:off x="381000" y="685800"/>
            <a:ext cx="6096000" cy="3429000"/>
          </a:xfrm>
        </p:spPr>
      </p:sp>
      <p:sp>
        <p:nvSpPr>
          <p:cNvPr id="1590221580" name="Notizenplatzhalter 2"/>
          <p:cNvSpPr>
            <a:spLocks noGrp="1"/>
          </p:cNvSpPr>
          <p:nvPr>
            <p:ph type="body" idx="1"/>
          </p:nvPr>
        </p:nvSpPr>
        <p:spPr bwMode="auto"/>
        <p:txBody>
          <a:bodyPr/>
          <a:lstStyle/>
          <a:p>
            <a:pPr>
              <a:defRPr/>
            </a:pPr>
            <a:r>
              <a:rPr lang="de-DE" i="1" dirty="0"/>
              <a:t>„Bevor wir anfangen, zu schauen wie man diesen Zyklus in ein Konzept umzuwandeln welches zu euren Zielen passt, ist es wichtig zu wissen: </a:t>
            </a:r>
            <a:r>
              <a:rPr lang="de-DE" b="1" i="1" dirty="0"/>
              <a:t>Welche Daten liegen eigentlich schon vor – und wann?</a:t>
            </a:r>
            <a:endParaRPr i="1" dirty="0"/>
          </a:p>
          <a:p>
            <a:pPr>
              <a:defRPr/>
            </a:pPr>
            <a:endParaRPr lang="de-DE" b="1" i="1" dirty="0"/>
          </a:p>
          <a:p>
            <a:pPr>
              <a:defRPr/>
            </a:pPr>
            <a:r>
              <a:rPr lang="de-DE" b="1" i="1" dirty="0"/>
              <a:t>Workshop mit Kerstin Krins: Vorstellen</a:t>
            </a:r>
            <a:endParaRPr i="1" dirty="0"/>
          </a:p>
          <a:p>
            <a:pPr>
              <a:defRPr/>
            </a:pPr>
            <a:r>
              <a:rPr lang="de-DE" b="1" i="1" dirty="0"/>
              <a:t>Wir haben nun einen Jahreskreis für euch konzipiert aus den Infos die wir freundlicherweise von Klaudia und Tanja erhalten haben. </a:t>
            </a:r>
            <a:endParaRPr i="1" dirty="0"/>
          </a:p>
          <a:p>
            <a:pPr>
              <a:defRPr/>
            </a:pPr>
            <a:endParaRPr lang="de-DE" b="1" i="1" dirty="0"/>
          </a:p>
          <a:p>
            <a:pPr>
              <a:defRPr/>
            </a:pPr>
            <a:r>
              <a:rPr lang="de-DE" b="1" i="1" dirty="0"/>
              <a:t>Transparenz</a:t>
            </a:r>
            <a:endParaRPr lang="de-DE" i="1" dirty="0"/>
          </a:p>
          <a:p>
            <a:pPr>
              <a:buFont typeface="Arial"/>
              <a:buChar char="•"/>
              <a:defRPr/>
            </a:pPr>
            <a:r>
              <a:rPr lang="de-DE" i="1" dirty="0"/>
              <a:t>Alle sehen auf einen Blick, was bisher vielleicht nur in verschiedenen Dokumenten stand.</a:t>
            </a:r>
            <a:endParaRPr i="1" dirty="0"/>
          </a:p>
          <a:p>
            <a:pPr>
              <a:buFont typeface="Arial"/>
              <a:buChar char="•"/>
              <a:defRPr/>
            </a:pPr>
            <a:r>
              <a:rPr lang="de-DE" i="1" dirty="0"/>
              <a:t>Keine Informationslücken mehr zwischen Lehrkräften oder Jahrgängen.</a:t>
            </a:r>
            <a:endParaRPr i="1" dirty="0"/>
          </a:p>
          <a:p>
            <a:pPr>
              <a:defRPr/>
            </a:pPr>
            <a:r>
              <a:rPr lang="de-DE" b="1" i="1" dirty="0"/>
              <a:t>Vergleichbarkeit &amp; Anschlussfähigkeit</a:t>
            </a:r>
            <a:endParaRPr lang="de-DE" i="1" dirty="0"/>
          </a:p>
          <a:p>
            <a:pPr>
              <a:buFont typeface="Arial"/>
              <a:buChar char="•"/>
              <a:defRPr/>
            </a:pPr>
            <a:r>
              <a:rPr lang="de-DE" i="1" dirty="0"/>
              <a:t>Man erkennt, wie die Diagnostiken </a:t>
            </a:r>
            <a:r>
              <a:rPr lang="de-DE" b="1" i="1" dirty="0"/>
              <a:t>aufeinander aufbauen</a:t>
            </a:r>
            <a:r>
              <a:rPr lang="de-DE" i="1" dirty="0"/>
              <a:t> (z. B. Übergang von 1/2 in 3/4).</a:t>
            </a:r>
            <a:endParaRPr i="1" dirty="0"/>
          </a:p>
          <a:p>
            <a:pPr>
              <a:buFont typeface="Arial"/>
              <a:buChar char="•"/>
              <a:defRPr/>
            </a:pPr>
            <a:r>
              <a:rPr lang="de-DE" i="1" dirty="0"/>
              <a:t>Hilft beim </a:t>
            </a:r>
            <a:r>
              <a:rPr lang="de-DE" b="1" i="1" dirty="0"/>
              <a:t>Übergabegespräch zwischen Jahrgängen</a:t>
            </a:r>
            <a:r>
              <a:rPr lang="de-DE" i="1" dirty="0"/>
              <a:t>.</a:t>
            </a:r>
            <a:endParaRPr i="1" dirty="0"/>
          </a:p>
          <a:p>
            <a:pPr>
              <a:defRPr/>
            </a:pPr>
            <a:r>
              <a:rPr lang="de-DE" b="1" i="1" dirty="0"/>
              <a:t>Planungssicherheit</a:t>
            </a:r>
            <a:endParaRPr lang="de-DE" i="1" dirty="0"/>
          </a:p>
          <a:p>
            <a:pPr>
              <a:buFont typeface="Arial"/>
              <a:buChar char="•"/>
              <a:defRPr/>
            </a:pPr>
            <a:r>
              <a:rPr lang="de-DE" i="1" dirty="0"/>
              <a:t>Frühzeitige Terminplanung wird möglich (keine „Überraschungen“ im Schuljahr).</a:t>
            </a:r>
            <a:endParaRPr i="1" dirty="0"/>
          </a:p>
          <a:p>
            <a:pPr>
              <a:buFont typeface="Arial"/>
              <a:buChar char="•"/>
              <a:defRPr/>
            </a:pPr>
            <a:r>
              <a:rPr lang="de-DE" i="1" dirty="0"/>
              <a:t>Lehrkräfte können </a:t>
            </a:r>
            <a:r>
              <a:rPr lang="de-DE" b="1" i="1" dirty="0"/>
              <a:t>Arbeitsbelastung</a:t>
            </a:r>
            <a:r>
              <a:rPr lang="de-DE" i="1" dirty="0"/>
              <a:t> besser einschätzen (wann häufen sich Tests?).</a:t>
            </a:r>
            <a:endParaRPr i="1" dirty="0"/>
          </a:p>
          <a:p>
            <a:pPr>
              <a:defRPr/>
            </a:pPr>
            <a:r>
              <a:rPr lang="de-DE" b="1" i="1" dirty="0"/>
              <a:t>Reflexion &amp; Steuerung</a:t>
            </a:r>
            <a:endParaRPr lang="de-DE" i="1" dirty="0"/>
          </a:p>
          <a:p>
            <a:pPr>
              <a:buFont typeface="Arial"/>
              <a:buChar char="•"/>
              <a:defRPr/>
            </a:pPr>
            <a:r>
              <a:rPr lang="de-DE" i="1" dirty="0"/>
              <a:t>Man kann prüfen: „Passen Zeitpunkt und Häufigkeit zu unseren Zielen?“</a:t>
            </a:r>
            <a:endParaRPr i="1" dirty="0"/>
          </a:p>
          <a:p>
            <a:pPr>
              <a:buFont typeface="Arial"/>
              <a:buChar char="•"/>
              <a:defRPr/>
            </a:pPr>
            <a:r>
              <a:rPr lang="de-DE" i="1" dirty="0"/>
              <a:t>Basis für </a:t>
            </a:r>
            <a:r>
              <a:rPr lang="de-DE" b="1" i="1" dirty="0"/>
              <a:t>gemeinsame Diskussionen und Anpassungen</a:t>
            </a:r>
            <a:r>
              <a:rPr lang="de-DE" i="1" dirty="0"/>
              <a:t>.</a:t>
            </a:r>
            <a:endParaRPr i="1" dirty="0"/>
          </a:p>
          <a:p>
            <a:pPr>
              <a:defRPr/>
            </a:pPr>
            <a:r>
              <a:rPr lang="de-DE" b="1" i="1" dirty="0"/>
              <a:t>Verknüpfung mit Schulentwicklung</a:t>
            </a:r>
            <a:endParaRPr lang="de-DE" i="1" dirty="0"/>
          </a:p>
          <a:p>
            <a:pPr>
              <a:buFont typeface="Arial"/>
              <a:buChar char="•"/>
              <a:defRPr/>
            </a:pPr>
            <a:r>
              <a:rPr lang="de-DE" i="1" dirty="0"/>
              <a:t>Jahreskreis ist nicht nur ein Kalender, sondern </a:t>
            </a:r>
            <a:r>
              <a:rPr lang="de-DE" b="1" i="1" dirty="0"/>
              <a:t>ein Steuerungsinstrument</a:t>
            </a:r>
            <a:r>
              <a:rPr lang="de-DE" i="1" dirty="0"/>
              <a:t>: er zeigt, welche Daten wir haben – und welche wir brauchen, um Ziele zu überprüfen.“</a:t>
            </a:r>
            <a:endParaRPr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Nutzen Sie für diese Folie den bereits vor dem Workshop generieten Jahreskreis.</a:t>
            </a:r>
          </a:p>
        </p:txBody>
      </p:sp>
    </p:spTree>
    <p:extLst>
      <p:ext uri="{BB962C8B-B14F-4D97-AF65-F5344CB8AC3E}">
        <p14:creationId xmlns:p14="http://schemas.microsoft.com/office/powerpoint/2010/main" val="73724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None/>
            </a:pPr>
            <a:r>
              <a:rPr lang="de-DE" dirty="0">
                <a:highlight>
                  <a:srgbClr val="FFFF00"/>
                </a:highlight>
              </a:rPr>
              <a:t>Nach der Gruppenfindung erhalten die Gruppen die Arbeitsblätter zum Jahreskreis. </a:t>
            </a:r>
          </a:p>
          <a:p>
            <a:pPr marL="0" indent="0">
              <a:buNone/>
            </a:pPr>
            <a:endParaRPr lang="de-DE" dirty="0">
              <a:highlight>
                <a:srgbClr val="FFFF00"/>
              </a:highlight>
            </a:endParaRPr>
          </a:p>
        </p:txBody>
      </p:sp>
    </p:spTree>
    <p:extLst>
      <p:ext uri="{BB962C8B-B14F-4D97-AF65-F5344CB8AC3E}">
        <p14:creationId xmlns:p14="http://schemas.microsoft.com/office/powerpoint/2010/main" val="33039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D5628DC-C0AC-7B50-60AC-8174149F83C7}" type="slidenum">
              <a:rP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12532117" name="Folienbildplatzhalter 1"/>
          <p:cNvSpPr>
            <a:spLocks noGrp="1" noRot="1" noChangeAspect="1"/>
          </p:cNvSpPr>
          <p:nvPr>
            <p:ph type="sldImg"/>
          </p:nvPr>
        </p:nvSpPr>
        <p:spPr bwMode="auto">
          <a:xfrm>
            <a:off x="439738" y="1252538"/>
            <a:ext cx="6008687" cy="3381375"/>
          </a:xfrm>
          <a:prstGeom prst="rect">
            <a:avLst/>
          </a:prstGeom>
          <a:noFill/>
          <a:ln w="12700">
            <a:solidFill>
              <a:prstClr val="black"/>
            </a:solidFill>
          </a:ln>
        </p:spPr>
      </p:sp>
      <p:sp>
        <p:nvSpPr>
          <p:cNvPr id="356908111" name="Notizenplatzhalter 2"/>
          <p:cNvSpPr>
            <a:spLocks noGrp="1"/>
          </p:cNvSpPr>
          <p:nvPr>
            <p:ph type="body" idx="1"/>
          </p:nvPr>
        </p:nvSpPr>
        <p:spPr bwMode="auto"/>
        <p:txBody>
          <a:bodyPr/>
          <a:lstStyle/>
          <a:p>
            <a:pPr algn="l" defTabSz="966064">
              <a:defRPr/>
            </a:pPr>
            <a:r>
              <a:rPr lang="de-DE" sz="2000" i="1" dirty="0"/>
              <a:t>„Der Plan soll helfen, nicht nur Daten zu sammeln, sondern daraus auch Ziele, Maßnahmen und nächste Schritte abzuleiten.</a:t>
            </a:r>
            <a:endParaRPr i="1" dirty="0"/>
          </a:p>
          <a:p>
            <a:pPr algn="l" defTabSz="966064">
              <a:defRPr/>
            </a:pPr>
            <a:endParaRPr lang="de-DE" sz="2000" i="1" dirty="0"/>
          </a:p>
          <a:p>
            <a:pPr algn="l" defTabSz="966064">
              <a:defRPr/>
            </a:pPr>
            <a:r>
              <a:rPr lang="de-DE" sz="2000" i="1" dirty="0"/>
              <a:t>Der Plan ist unterschiedlich einsetzbar – Gemeinsam Anschauen und gucken inwiefern sich das als Gruppe umsetzen/nutzen lässt</a:t>
            </a:r>
            <a:endParaRPr i="1" dirty="0"/>
          </a:p>
          <a:p>
            <a:pPr algn="l" defTabSz="966064">
              <a:defRPr/>
            </a:pPr>
            <a:r>
              <a:rPr lang="de-DE" sz="2000" i="1" dirty="0"/>
              <a:t>Falls das nicht klappt, können auch nochmal einzelne Gruppen gebildet werden. Es geht erstmal darum zu schauen inwiefern ihr euch vorstellen könntet solch einen Plan für verschiedene Zwecke zu nutzen und es gemeinsam auszuprobieren</a:t>
            </a:r>
            <a:endParaRPr i="1" dirty="0"/>
          </a:p>
          <a:p>
            <a:pPr algn="l" defTabSz="966064">
              <a:defRPr/>
            </a:pPr>
            <a:br>
              <a:rPr lang="de-DE" sz="1300" i="1" dirty="0"/>
            </a:br>
            <a:r>
              <a:rPr lang="de-DE" sz="1300" i="1" dirty="0"/>
              <a:t>Wir sind dahingehend offen für Änderungsvorschläge“</a:t>
            </a:r>
            <a:endParaRPr i="1" dirty="0"/>
          </a:p>
        </p:txBody>
      </p:sp>
      <p:sp>
        <p:nvSpPr>
          <p:cNvPr id="676281541" name="Foliennummernplatzhalter 3"/>
          <p:cNvSpPr>
            <a:spLocks noGrp="1"/>
          </p:cNvSpPr>
          <p:nvPr>
            <p:ph type="sldNum" sz="quarter" idx="10"/>
          </p:nvPr>
        </p:nvSpPr>
        <p:spPr bwMode="auto"/>
        <p:txBody>
          <a:bodyPr lIns="96606" tIns="48303" rIns="96606" bIns="48303"/>
          <a:lstStyle/>
          <a:p>
            <a:pPr marL="0" marR="0" lvl="0" indent="0" algn="l" defTabSz="914400" rtl="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Kantumruy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85905059" name="Folienbildplatzhalter 1"/>
          <p:cNvSpPr>
            <a:spLocks noGrp="1" noRot="1" noChangeAspect="1"/>
          </p:cNvSpPr>
          <p:nvPr>
            <p:ph type="sldImg"/>
          </p:nvPr>
        </p:nvSpPr>
        <p:spPr bwMode="auto">
          <a:xfrm>
            <a:off x="381000" y="685800"/>
            <a:ext cx="6096000" cy="3429000"/>
          </a:xfrm>
        </p:spPr>
      </p:sp>
      <p:sp>
        <p:nvSpPr>
          <p:cNvPr id="967612071" name="Notizenplatzhalter 2"/>
          <p:cNvSpPr>
            <a:spLocks noGrp="1"/>
          </p:cNvSpPr>
          <p:nvPr>
            <p:ph type="body" idx="1"/>
          </p:nvPr>
        </p:nvSpPr>
        <p:spPr bwMode="auto"/>
        <p:txBody>
          <a:bodyPr/>
          <a:lstStyle/>
          <a:p>
            <a:pPr>
              <a:defRPr/>
            </a:pPr>
            <a:r>
              <a:rPr lang="de-DE"/>
              <a:t>Gruppenaufteilung ist nur ein Vorschlag. Ihr könnt euch noch einmal anders aufteilen, innerhalb oder außerhalb der Gruppen.</a:t>
            </a:r>
            <a:endParaRPr/>
          </a:p>
          <a:p>
            <a:pPr>
              <a:defRPr/>
            </a:pPr>
            <a:r>
              <a:rPr lang="de-DE"/>
              <a:t>Maximal 40 Minuten, aber als Orientierung erst einmal 30, bei Bedarf dann mehr Zeit geben.</a:t>
            </a:r>
            <a:endParaRPr/>
          </a:p>
          <a:p>
            <a:pPr>
              <a:defRPr/>
            </a:pPr>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01907975" name="Folienbildplatzhalter 1"/>
          <p:cNvSpPr>
            <a:spLocks noGrp="1" noRot="1" noChangeAspect="1"/>
          </p:cNvSpPr>
          <p:nvPr>
            <p:ph type="sldImg"/>
          </p:nvPr>
        </p:nvSpPr>
        <p:spPr bwMode="auto">
          <a:xfrm>
            <a:off x="381000" y="685800"/>
            <a:ext cx="6096000" cy="3429000"/>
          </a:xfrm>
        </p:spPr>
      </p:sp>
      <p:sp>
        <p:nvSpPr>
          <p:cNvPr id="1623040267" name="Notizenplatzhalter 2"/>
          <p:cNvSpPr>
            <a:spLocks noGrp="1"/>
          </p:cNvSpPr>
          <p:nvPr>
            <p:ph type="body" idx="1"/>
          </p:nvPr>
        </p:nvSpPr>
        <p:spPr bwMode="auto"/>
        <p:txBody>
          <a:bodyPr/>
          <a:lstStyle/>
          <a:p>
            <a:pPr marL="0" marR="0" lvl="0" indent="0" defTabSz="914400">
              <a:lnSpc>
                <a:spcPct val="100000"/>
              </a:lnSpc>
              <a:spcBef>
                <a:spcPts val="0"/>
              </a:spcBef>
              <a:spcAft>
                <a:spcPts val="0"/>
              </a:spcAft>
              <a:buClrTx/>
              <a:buSzTx/>
              <a:buFontTx/>
              <a:buNone/>
              <a:defRPr/>
            </a:pPr>
            <a:r>
              <a:rPr lang="de-DE"/>
              <a:t>Aufnahme starten </a:t>
            </a:r>
            <a:endParaRPr/>
          </a:p>
          <a:p>
            <a:pPr marL="0" marR="0" lvl="0" indent="0" defTabSz="914400">
              <a:lnSpc>
                <a:spcPct val="100000"/>
              </a:lnSpc>
              <a:spcBef>
                <a:spcPts val="0"/>
              </a:spcBef>
              <a:spcAft>
                <a:spcPts val="0"/>
              </a:spcAft>
              <a:buClrTx/>
              <a:buSzTx/>
              <a:buFontTx/>
              <a:buNone/>
              <a:defRPr/>
            </a:pPr>
            <a:r>
              <a:rPr lang="de-DE"/>
              <a:t>Plan kurz erklären lassen</a:t>
            </a:r>
          </a:p>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4969317" name="Folienbildplatzhalter 1"/>
          <p:cNvSpPr>
            <a:spLocks noGrp="1" noRot="1" noChangeAspect="1"/>
          </p:cNvSpPr>
          <p:nvPr>
            <p:ph type="sldImg"/>
          </p:nvPr>
        </p:nvSpPr>
        <p:spPr bwMode="auto">
          <a:xfrm>
            <a:off x="381000" y="685800"/>
            <a:ext cx="6096000" cy="3429000"/>
          </a:xfrm>
        </p:spPr>
      </p:sp>
      <p:sp>
        <p:nvSpPr>
          <p:cNvPr id="1357549710"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F2D1-99EC-E666-267E-560029C1E73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7BB0B6CF-0AD2-1D42-8428-16CA2887F5F4}"/>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F53F0A19-A22C-12DA-1068-48230D915EBD}"/>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AF191C6F-BF0F-E3A9-44AB-C4103147168A}"/>
              </a:ext>
            </a:extLst>
          </p:cNvPr>
          <p:cNvSpPr>
            <a:spLocks noGrp="1"/>
          </p:cNvSpPr>
          <p:nvPr>
            <p:ph type="sldNum" sz="quarter" idx="10"/>
          </p:nvPr>
        </p:nvSpPr>
        <p:spPr bwMode="auto"/>
        <p:txBody>
          <a:bodyPr/>
          <a:lstStyle/>
          <a:p>
            <a:pPr>
              <a:defRPr/>
            </a:pPr>
            <a:fld id="{AD5628DC-C0AC-7B50-60AC-8174149F83C7}" type="slidenum">
              <a:rPr/>
              <a:t>27</a:t>
            </a:fld>
            <a:endParaRPr/>
          </a:p>
        </p:txBody>
      </p:sp>
    </p:spTree>
    <p:extLst>
      <p:ext uri="{BB962C8B-B14F-4D97-AF65-F5344CB8AC3E}">
        <p14:creationId xmlns:p14="http://schemas.microsoft.com/office/powerpoint/2010/main" val="335908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67631870" name="Folienbildplatzhalter 1"/>
          <p:cNvSpPr>
            <a:spLocks noGrp="1" noRot="1" noChangeAspect="1"/>
          </p:cNvSpPr>
          <p:nvPr>
            <p:ph type="sldImg"/>
          </p:nvPr>
        </p:nvSpPr>
        <p:spPr bwMode="auto">
          <a:xfrm>
            <a:off x="381000" y="685800"/>
            <a:ext cx="6096000" cy="3429000"/>
          </a:xfrm>
        </p:spPr>
      </p:sp>
      <p:sp>
        <p:nvSpPr>
          <p:cNvPr id="1518099119" name="Notizenplatzhalter 2"/>
          <p:cNvSpPr>
            <a:spLocks noGrp="1"/>
          </p:cNvSpPr>
          <p:nvPr>
            <p:ph type="body" idx="1"/>
          </p:nvPr>
        </p:nvSpPr>
        <p:spPr bwMode="auto"/>
        <p:txBody>
          <a:bodyPr/>
          <a:lstStyle/>
          <a:p>
            <a:pPr>
              <a:defRPr/>
            </a:pPr>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F27AE-1588-D982-654B-1C9740707ABE}"/>
            </a:ext>
          </a:extLst>
        </p:cNvPr>
        <p:cNvGrpSpPr/>
        <p:nvPr/>
      </p:nvGrpSpPr>
      <p:grpSpPr bwMode="auto">
        <a:xfrm>
          <a:off x="0" y="0"/>
          <a:ext cx="0" cy="0"/>
          <a:chOff x="0" y="0"/>
          <a:chExt cx="0" cy="0"/>
        </a:xfrm>
      </p:grpSpPr>
      <p:sp>
        <p:nvSpPr>
          <p:cNvPr id="467631870" name="Folienbildplatzhalter 1">
            <a:extLst>
              <a:ext uri="{FF2B5EF4-FFF2-40B4-BE49-F238E27FC236}">
                <a16:creationId xmlns:a16="http://schemas.microsoft.com/office/drawing/2014/main" id="{97446288-7AAD-665C-542B-8617B17406EF}"/>
              </a:ext>
            </a:extLst>
          </p:cNvPr>
          <p:cNvSpPr>
            <a:spLocks noGrp="1" noRot="1" noChangeAspect="1"/>
          </p:cNvSpPr>
          <p:nvPr>
            <p:ph type="sldImg"/>
          </p:nvPr>
        </p:nvSpPr>
        <p:spPr bwMode="auto">
          <a:xfrm>
            <a:off x="381000" y="685800"/>
            <a:ext cx="6096000" cy="3429000"/>
          </a:xfrm>
        </p:spPr>
      </p:sp>
      <p:sp>
        <p:nvSpPr>
          <p:cNvPr id="1518099119" name="Notizenplatzhalter 2">
            <a:extLst>
              <a:ext uri="{FF2B5EF4-FFF2-40B4-BE49-F238E27FC236}">
                <a16:creationId xmlns:a16="http://schemas.microsoft.com/office/drawing/2014/main" id="{0516937C-6D17-76A1-1549-685BBB61E5F1}"/>
              </a:ext>
            </a:extLst>
          </p:cNvPr>
          <p:cNvSpPr>
            <a:spLocks noGrp="1"/>
          </p:cNvSpPr>
          <p:nvPr>
            <p:ph type="body" idx="1"/>
          </p:nvPr>
        </p:nvSpPr>
        <p:spPr bwMode="auto"/>
        <p:txBody>
          <a:bodyPr/>
          <a:lstStyle/>
          <a:p>
            <a:pPr>
              <a:defRPr/>
            </a:pPr>
            <a:endParaRPr lang="de-DE" dirty="0"/>
          </a:p>
        </p:txBody>
      </p:sp>
    </p:spTree>
    <p:extLst>
      <p:ext uri="{BB962C8B-B14F-4D97-AF65-F5344CB8AC3E}">
        <p14:creationId xmlns:p14="http://schemas.microsoft.com/office/powerpoint/2010/main" val="68278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66130889" name="Folienbildplatzhalter 1"/>
          <p:cNvSpPr>
            <a:spLocks noGrp="1" noRot="1" noChangeAspect="1"/>
          </p:cNvSpPr>
          <p:nvPr>
            <p:ph type="sldImg"/>
          </p:nvPr>
        </p:nvSpPr>
        <p:spPr bwMode="auto">
          <a:xfrm>
            <a:off x="381000" y="685800"/>
            <a:ext cx="6096000" cy="3429000"/>
          </a:xfrm>
        </p:spPr>
      </p:sp>
      <p:sp>
        <p:nvSpPr>
          <p:cNvPr id="1299028098"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B502-4023-4836-CE58-477C913EDB1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7376AFF-CB03-C16A-C3B9-57EC7EB8B04C}"/>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259EE005-C40E-F075-583B-FA998304F25B}"/>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2FA71DAC-4134-E94B-F40E-5D069D39BB12}"/>
              </a:ext>
            </a:extLst>
          </p:cNvPr>
          <p:cNvSpPr>
            <a:spLocks noGrp="1"/>
          </p:cNvSpPr>
          <p:nvPr>
            <p:ph type="sldNum" sz="quarter" idx="10"/>
          </p:nvPr>
        </p:nvSpPr>
        <p:spPr bwMode="auto"/>
        <p:txBody>
          <a:bodyPr/>
          <a:lstStyle/>
          <a:p>
            <a:pPr>
              <a:defRPr/>
            </a:pPr>
            <a:fld id="{AD5628DC-C0AC-7B50-60AC-8174149F83C7}" type="slidenum">
              <a:rPr/>
              <a:t>31</a:t>
            </a:fld>
            <a:endParaRPr/>
          </a:p>
        </p:txBody>
      </p:sp>
    </p:spTree>
    <p:extLst>
      <p:ext uri="{BB962C8B-B14F-4D97-AF65-F5344CB8AC3E}">
        <p14:creationId xmlns:p14="http://schemas.microsoft.com/office/powerpoint/2010/main" val="2381670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0D4F459-3391-B400-E7CB-DF743EB8078A}" type="slidenum">
              <a:rPr/>
              <a:t>33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65DB4E-9DFF-BF0C-5C21-F8FAF4A230CA}" type="slidenum">
              <a:rPr/>
              <a:t>34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9E8A614-7747-87CC-73D2-31B97F2DA2A3}" type="slidenum">
              <a:rPr/>
              <a:t>35</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D72111-EBEA-F331-E6B6-F095A4591C31}" type="slidenum">
              <a:rPr/>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91110839" name="Folienbildplatzhalter 1"/>
          <p:cNvSpPr>
            <a:spLocks noGrp="1" noRot="1" noChangeAspect="1"/>
          </p:cNvSpPr>
          <p:nvPr>
            <p:ph type="sldImg"/>
          </p:nvPr>
        </p:nvSpPr>
        <p:spPr bwMode="auto">
          <a:xfrm>
            <a:off x="381000" y="685800"/>
            <a:ext cx="6096000" cy="3429000"/>
          </a:xfrm>
        </p:spPr>
      </p:sp>
      <p:sp>
        <p:nvSpPr>
          <p:cNvPr id="401999493"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7ED6-92D5-C26C-E846-4D3E050CFDCC}"/>
            </a:ext>
          </a:extLst>
        </p:cNvPr>
        <p:cNvGrpSpPr/>
        <p:nvPr/>
      </p:nvGrpSpPr>
      <p:grpSpPr bwMode="auto">
        <a:xfrm>
          <a:off x="0" y="0"/>
          <a:ext cx="0" cy="0"/>
          <a:chOff x="0" y="0"/>
          <a:chExt cx="0" cy="0"/>
        </a:xfrm>
      </p:grpSpPr>
      <p:sp>
        <p:nvSpPr>
          <p:cNvPr id="725815878" name="Folienbildplatzhalter 1">
            <a:extLst>
              <a:ext uri="{FF2B5EF4-FFF2-40B4-BE49-F238E27FC236}">
                <a16:creationId xmlns:a16="http://schemas.microsoft.com/office/drawing/2014/main" id="{2816C1A2-829B-7DFF-1C71-9CB3A01C1C6D}"/>
              </a:ext>
            </a:extLst>
          </p:cNvPr>
          <p:cNvSpPr>
            <a:spLocks noGrp="1" noRot="1" noChangeAspect="1"/>
          </p:cNvSpPr>
          <p:nvPr>
            <p:ph type="sldImg"/>
          </p:nvPr>
        </p:nvSpPr>
        <p:spPr bwMode="auto">
          <a:xfrm>
            <a:off x="381000" y="685800"/>
            <a:ext cx="6096000" cy="3429000"/>
          </a:xfrm>
        </p:spPr>
      </p:sp>
      <p:sp>
        <p:nvSpPr>
          <p:cNvPr id="374658556" name="Notizenplatzhalter 2">
            <a:extLst>
              <a:ext uri="{FF2B5EF4-FFF2-40B4-BE49-F238E27FC236}">
                <a16:creationId xmlns:a16="http://schemas.microsoft.com/office/drawing/2014/main" id="{2B759C4D-81DC-0671-F0EC-5A20D20D8D2C}"/>
              </a:ext>
            </a:extLst>
          </p:cNvPr>
          <p:cNvSpPr>
            <a:spLocks noGrp="1"/>
          </p:cNvSpPr>
          <p:nvPr>
            <p:ph type="body" idx="1"/>
          </p:nvPr>
        </p:nvSpPr>
        <p:spPr bwMode="auto"/>
        <p:txBody>
          <a:bodyPr/>
          <a:lstStyle/>
          <a:p>
            <a:pPr>
              <a:lnSpc>
                <a:spcPct val="107000"/>
              </a:lnSpc>
              <a:spcAft>
                <a:spcPts val="800"/>
              </a:spcAft>
              <a:defRPr/>
            </a:pPr>
            <a:r>
              <a:rPr lang="de-DE" sz="1800" dirty="0">
                <a:latin typeface="Times New Roman"/>
                <a:ea typeface="Times New Roman"/>
                <a:cs typeface="Arial"/>
              </a:rPr>
              <a:t>Vielen Dank für die Rückmeldungen zum Tool.</a:t>
            </a:r>
            <a:endParaRPr lang="en-US" sz="1800">
              <a:latin typeface="Calibri"/>
              <a:ea typeface="Calibri"/>
              <a:cs typeface="Arial"/>
            </a:endParaRPr>
          </a:p>
          <a:p>
            <a:pPr>
              <a:lnSpc>
                <a:spcPct val="107000"/>
              </a:lnSpc>
              <a:spcAft>
                <a:spcPts val="800"/>
              </a:spcAft>
              <a:defRPr/>
            </a:pPr>
            <a:r>
              <a:rPr lang="de-DE" sz="1800" dirty="0">
                <a:latin typeface="Times New Roman"/>
                <a:ea typeface="Times New Roman"/>
                <a:cs typeface="Arial"/>
              </a:rPr>
              <a:t>Wir haben damit praktisch gesehen, wie es aussehen kann, Daten zu erheben und auch sichtbar zu machen. Bevor wir in die Konzeptentwicklung übergehen, möchte ich kurz einen theoretischen Rahmen zu DSE setzen.</a:t>
            </a:r>
            <a:endParaRPr lang="en-US" sz="1800" dirty="0">
              <a:latin typeface="Calibri"/>
              <a:ea typeface="Calibri"/>
              <a:cs typeface="Arial"/>
            </a:endParaRPr>
          </a:p>
          <a:p>
            <a:pPr>
              <a:lnSpc>
                <a:spcPct val="107000"/>
              </a:lnSpc>
              <a:spcAft>
                <a:spcPts val="800"/>
              </a:spcAft>
              <a:defRPr/>
            </a:pPr>
            <a:r>
              <a:rPr lang="de-DE" sz="1800" dirty="0">
                <a:latin typeface="Times New Roman"/>
                <a:ea typeface="Times New Roman"/>
                <a:cs typeface="Arial"/>
              </a:rPr>
              <a:t>Es geht bei DSE ja um die Frage: </a:t>
            </a:r>
            <a:r>
              <a:rPr lang="de-DE" sz="1800" b="1" dirty="0">
                <a:latin typeface="Times New Roman"/>
                <a:ea typeface="Times New Roman"/>
                <a:cs typeface="Arial"/>
              </a:rPr>
              <a:t>Wie Daten euch dabei unterstützen können, Schule weiterzuentwickeln und fundierte Entscheidungen zu treffen</a:t>
            </a:r>
            <a:endParaRPr lang="en-US" sz="1800" dirty="0">
              <a:latin typeface="Calibri"/>
              <a:ea typeface="Calibri"/>
              <a:cs typeface="Arial"/>
            </a:endParaRPr>
          </a:p>
          <a:p>
            <a:pPr>
              <a:defRPr/>
            </a:pPr>
            <a:endParaRPr lang="en-US"/>
          </a:p>
        </p:txBody>
      </p:sp>
    </p:spTree>
    <p:extLst>
      <p:ext uri="{BB962C8B-B14F-4D97-AF65-F5344CB8AC3E}">
        <p14:creationId xmlns:p14="http://schemas.microsoft.com/office/powerpoint/2010/main" val="308766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Sie können an dieser Stelle auch alternative Sätze auswählen, mit denen Sie die Zusammenarbeit resümieren wollen. </a:t>
            </a:r>
          </a:p>
        </p:txBody>
      </p:sp>
    </p:spTree>
    <p:extLst>
      <p:ext uri="{BB962C8B-B14F-4D97-AF65-F5344CB8AC3E}">
        <p14:creationId xmlns:p14="http://schemas.microsoft.com/office/powerpoint/2010/main" val="100243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5815878" name="Folienbildplatzhalter 1"/>
          <p:cNvSpPr>
            <a:spLocks noGrp="1" noRot="1" noChangeAspect="1"/>
          </p:cNvSpPr>
          <p:nvPr>
            <p:ph type="sldImg"/>
          </p:nvPr>
        </p:nvSpPr>
        <p:spPr bwMode="auto">
          <a:xfrm>
            <a:off x="381000" y="685800"/>
            <a:ext cx="6096000" cy="3429000"/>
          </a:xfrm>
        </p:spPr>
      </p:sp>
      <p:sp>
        <p:nvSpPr>
          <p:cNvPr id="374658556" name="Notizenplatzhalter 2"/>
          <p:cNvSpPr>
            <a:spLocks noGrp="1"/>
          </p:cNvSpPr>
          <p:nvPr>
            <p:ph type="body" idx="1"/>
          </p:nvPr>
        </p:nvSpPr>
        <p:spPr bwMode="auto"/>
        <p:txBody>
          <a:bodyPr/>
          <a:lstStyle/>
          <a:p>
            <a:pPr>
              <a:lnSpc>
                <a:spcPct val="107000"/>
              </a:lnSpc>
              <a:spcAft>
                <a:spcPts val="800"/>
              </a:spcAft>
              <a:defRPr/>
            </a:pPr>
            <a:r>
              <a:rPr lang="de-DE" sz="1800" i="1" dirty="0">
                <a:latin typeface="Times New Roman"/>
                <a:ea typeface="Times New Roman"/>
                <a:cs typeface="Arial"/>
              </a:rPr>
              <a:t>„Bevor wir in die Konzeptentwicklung übergehen, möchte ich kurz einen theoretischen Rahmen zu DSE setzen.</a:t>
            </a:r>
            <a:endParaRPr lang="en-US" sz="1800" i="1" dirty="0">
              <a:latin typeface="Calibri"/>
              <a:ea typeface="Calibri"/>
              <a:cs typeface="Arial"/>
            </a:endParaRPr>
          </a:p>
          <a:p>
            <a:pPr>
              <a:lnSpc>
                <a:spcPct val="107000"/>
              </a:lnSpc>
              <a:spcAft>
                <a:spcPts val="800"/>
              </a:spcAft>
              <a:defRPr/>
            </a:pPr>
            <a:r>
              <a:rPr lang="de-DE" sz="1800" i="1" dirty="0">
                <a:latin typeface="Times New Roman"/>
                <a:ea typeface="Times New Roman"/>
                <a:cs typeface="Arial"/>
              </a:rPr>
              <a:t>Es geht bei DSE ja um die Frage: </a:t>
            </a:r>
            <a:r>
              <a:rPr lang="de-DE" sz="1800" b="1" i="1" dirty="0">
                <a:latin typeface="Times New Roman"/>
                <a:ea typeface="Times New Roman"/>
                <a:cs typeface="Arial"/>
              </a:rPr>
              <a:t>Wie Daten euch dabei unterstützen können, Schule weiterzuentwickeln und fundierte Entscheidungen zu treffen“</a:t>
            </a:r>
            <a:endParaRPr lang="en-US" sz="1800" i="1" dirty="0">
              <a:latin typeface="Calibri"/>
              <a:ea typeface="Calibri"/>
              <a:cs typeface="Arial"/>
            </a:endParaRPr>
          </a:p>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29063757" name="Folienbildplatzhalter 1"/>
          <p:cNvSpPr>
            <a:spLocks noGrp="1" noRot="1" noChangeAspect="1"/>
          </p:cNvSpPr>
          <p:nvPr>
            <p:ph type="sldImg"/>
          </p:nvPr>
        </p:nvSpPr>
        <p:spPr bwMode="auto">
          <a:xfrm>
            <a:off x="381000" y="685800"/>
            <a:ext cx="6096000" cy="3429000"/>
          </a:xfrm>
        </p:spPr>
      </p:sp>
      <p:sp>
        <p:nvSpPr>
          <p:cNvPr id="446310478" name="Notizenplatzhalter 2"/>
          <p:cNvSpPr>
            <a:spLocks noGrp="1"/>
          </p:cNvSpPr>
          <p:nvPr>
            <p:ph type="body" idx="1"/>
          </p:nvPr>
        </p:nvSpPr>
        <p:spPr bwMode="auto"/>
        <p:txBody>
          <a:bodyPr/>
          <a:lstStyle/>
          <a:p>
            <a:pPr>
              <a:defRPr/>
            </a:pPr>
            <a:r>
              <a:rPr lang="de-DE" sz="1800" i="1" dirty="0">
                <a:latin typeface="Times New Roman"/>
                <a:ea typeface="Times New Roman"/>
              </a:rPr>
              <a:t>„In der internationalen Forschung dazu wird immer wieder betont: </a:t>
            </a:r>
            <a:r>
              <a:rPr lang="de-DE" sz="1800" b="1" i="1" dirty="0">
                <a:latin typeface="Times New Roman"/>
                <a:ea typeface="Times New Roman"/>
              </a:rPr>
              <a:t>Erfolgreiche Schulen sind </a:t>
            </a:r>
            <a:r>
              <a:rPr lang="de-DE" sz="1800" b="1" i="1" dirty="0" err="1">
                <a:latin typeface="Times New Roman"/>
                <a:ea typeface="Times New Roman"/>
              </a:rPr>
              <a:t>data-rich</a:t>
            </a:r>
            <a:r>
              <a:rPr lang="de-DE" sz="1800" b="1" i="1" dirty="0">
                <a:latin typeface="Times New Roman"/>
                <a:ea typeface="Times New Roman"/>
              </a:rPr>
              <a:t>.</a:t>
            </a:r>
            <a:endParaRPr i="1" dirty="0"/>
          </a:p>
          <a:p>
            <a:pPr>
              <a:defRPr/>
            </a:pPr>
            <a:endParaRPr lang="en-US" sz="1800" i="1" dirty="0">
              <a:latin typeface="Times New Roman"/>
              <a:ea typeface="Times New Roman"/>
            </a:endParaRPr>
          </a:p>
          <a:p>
            <a:pPr marL="342900" lvl="0" indent="-342900">
              <a:buFont typeface="Wingdings"/>
              <a:buChar char=""/>
              <a:defRPr/>
            </a:pPr>
            <a:r>
              <a:rPr lang="de-DE" sz="1800" i="1" dirty="0">
                <a:latin typeface="Times New Roman"/>
                <a:ea typeface="Times New Roman"/>
                <a:cs typeface="Times New Roman"/>
              </a:rPr>
              <a:t>sie greifen systematisch auf eine Vielfalt relevanter Daten zurück, um ihre Ziele in Schul- und Unterrichtsentwicklung zu erreichen.“</a:t>
            </a:r>
            <a:endParaRPr lang="en-US" sz="1800" i="1" dirty="0">
              <a:latin typeface="Times New Roman"/>
              <a:ea typeface="Times New Roman"/>
              <a:cs typeface="Times New Roman"/>
            </a:endParaRPr>
          </a:p>
          <a:p>
            <a:pPr>
              <a:defRPr/>
            </a:pPr>
            <a:endParaRPr lang="de-DE" sz="1800" i="1" dirty="0">
              <a:latin typeface="Times New Roman"/>
              <a:ea typeface="Times New Roman"/>
            </a:endParaRPr>
          </a:p>
          <a:p>
            <a:pPr>
              <a:defRPr/>
            </a:pPr>
            <a:r>
              <a:rPr lang="de-DE" sz="1800" i="1" dirty="0">
                <a:latin typeface="Times New Roman"/>
                <a:ea typeface="Times New Roman"/>
              </a:rPr>
              <a:t>„Esther Dominique Klein und Ruth </a:t>
            </a:r>
            <a:r>
              <a:rPr lang="de-DE" sz="1800" i="1" dirty="0" err="1">
                <a:latin typeface="Times New Roman"/>
                <a:ea typeface="Times New Roman"/>
              </a:rPr>
              <a:t>Heijtmanek</a:t>
            </a:r>
            <a:r>
              <a:rPr lang="de-DE" sz="1800" i="1" dirty="0">
                <a:latin typeface="Times New Roman"/>
                <a:ea typeface="Times New Roman"/>
              </a:rPr>
              <a:t> haben genau das in deutschen Schulpreisschulen untersucht. Sie haben dabei herausgearbeitet, auf welchen Dimensionen diese Schulen Daten nutzen.</a:t>
            </a:r>
            <a:r>
              <a:rPr lang="en-US" sz="1800" i="1" dirty="0">
                <a:latin typeface="Times New Roman"/>
                <a:ea typeface="Times New Roman"/>
              </a:rPr>
              <a:t> </a:t>
            </a:r>
            <a:r>
              <a:rPr lang="de-DE" sz="1800" i="1" dirty="0">
                <a:latin typeface="Times New Roman"/>
                <a:ea typeface="Times New Roman"/>
              </a:rPr>
              <a:t>Daraus haben sie den Data-</a:t>
            </a:r>
            <a:r>
              <a:rPr lang="de-DE" sz="1800" i="1" dirty="0" err="1">
                <a:latin typeface="Times New Roman"/>
                <a:ea typeface="Times New Roman"/>
              </a:rPr>
              <a:t>Richness</a:t>
            </a:r>
            <a:r>
              <a:rPr lang="de-DE" sz="1800" i="1" dirty="0">
                <a:latin typeface="Times New Roman"/>
                <a:ea typeface="Times New Roman"/>
              </a:rPr>
              <a:t>-Würfel konzipiert.“ </a:t>
            </a:r>
            <a:br>
              <a:rPr lang="de-DE" sz="1800" i="1" dirty="0">
                <a:latin typeface="Times New Roman"/>
                <a:ea typeface="Times New Roman"/>
              </a:rPr>
            </a:br>
            <a:r>
              <a:rPr lang="de-DE" sz="1800" dirty="0">
                <a:latin typeface="Times New Roman"/>
                <a:ea typeface="Times New Roman"/>
              </a:rPr>
              <a:t>Erklären Sie die Dimensionen kurz.</a:t>
            </a:r>
            <a:endParaRPr lang="en-US" sz="1800" dirty="0">
              <a:latin typeface="Times New Roman"/>
              <a:ea typeface="Times New Roman"/>
            </a:endParaRPr>
          </a:p>
          <a:p>
            <a:pPr marL="342900" lvl="0" indent="-342900">
              <a:buFont typeface="Wingdings"/>
              <a:buChar char=""/>
              <a:defRPr/>
            </a:pPr>
            <a:r>
              <a:rPr lang="de-DE" sz="1800" i="1" dirty="0">
                <a:latin typeface="Times New Roman"/>
                <a:ea typeface="Times New Roman"/>
                <a:cs typeface="Times New Roman"/>
              </a:rPr>
              <a:t>„Es geht hierbei nicht darum, einfach nur viele Daten zu sammeln. Es geht um die </a:t>
            </a:r>
            <a:r>
              <a:rPr lang="de-DE" sz="1800" b="1" i="1" dirty="0">
                <a:latin typeface="Times New Roman"/>
                <a:ea typeface="Times New Roman"/>
                <a:cs typeface="Times New Roman"/>
              </a:rPr>
              <a:t>Qualität und Reichhaltigkeit der Daten</a:t>
            </a:r>
            <a:r>
              <a:rPr lang="de-DE" sz="1800" i="1" dirty="0">
                <a:latin typeface="Times New Roman"/>
                <a:ea typeface="Times New Roman"/>
                <a:cs typeface="Times New Roman"/>
              </a:rPr>
              <a:t> - also wie aussagekräftig und nützlich sie für die jeweilige Frage, sind die ich mir stelle.“</a:t>
            </a:r>
            <a:endParaRPr lang="en-US" sz="1800" i="1" dirty="0">
              <a:latin typeface="Times New Roman"/>
              <a:ea typeface="Times New Roman"/>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38651158" name="Folienbildplatzhalter 1"/>
          <p:cNvSpPr>
            <a:spLocks noGrp="1" noRot="1" noChangeAspect="1"/>
          </p:cNvSpPr>
          <p:nvPr>
            <p:ph type="sldImg"/>
          </p:nvPr>
        </p:nvSpPr>
        <p:spPr bwMode="auto">
          <a:xfrm>
            <a:off x="381000" y="685800"/>
            <a:ext cx="6096000" cy="3429000"/>
          </a:xfrm>
        </p:spPr>
      </p:sp>
      <p:sp>
        <p:nvSpPr>
          <p:cNvPr id="221949476" name="Notizenplatzhalter 2"/>
          <p:cNvSpPr>
            <a:spLocks noGrp="1"/>
          </p:cNvSpPr>
          <p:nvPr>
            <p:ph type="body" idx="1"/>
          </p:nvPr>
        </p:nvSpPr>
        <p:spPr bwMode="auto"/>
        <p:txBody>
          <a:bodyPr/>
          <a:lstStyle/>
          <a:p>
            <a:pPr>
              <a:lnSpc>
                <a:spcPct val="107000"/>
              </a:lnSpc>
              <a:spcAft>
                <a:spcPts val="800"/>
              </a:spcAft>
              <a:defRPr/>
            </a:pPr>
            <a:r>
              <a:rPr lang="de-DE" sz="1800" i="1" dirty="0">
                <a:latin typeface="Times New Roman"/>
                <a:ea typeface="Times New Roman"/>
                <a:cs typeface="Arial"/>
              </a:rPr>
              <a:t>„Es gibt viele verschiedene Begriffe um DSE zu beschreiben. Viele dieser Begriffe werden </a:t>
            </a:r>
            <a:r>
              <a:rPr lang="de-DE" sz="1800" b="1" i="1" dirty="0">
                <a:latin typeface="Times New Roman"/>
                <a:ea typeface="Times New Roman"/>
                <a:cs typeface="Arial"/>
              </a:rPr>
              <a:t>synonym verwendet</a:t>
            </a:r>
            <a:r>
              <a:rPr lang="de-DE" sz="1800" i="1" dirty="0">
                <a:latin typeface="Times New Roman"/>
                <a:ea typeface="Times New Roman"/>
                <a:cs typeface="Arial"/>
              </a:rPr>
              <a:t>, es gibt aber auch Abstufungen bezüglich der Intensität der Datennutzung.</a:t>
            </a:r>
            <a:br>
              <a:rPr lang="de-DE" sz="1800" i="1" dirty="0">
                <a:latin typeface="Times New Roman"/>
                <a:ea typeface="Times New Roman"/>
                <a:cs typeface="Arial"/>
              </a:rPr>
            </a:br>
            <a:br>
              <a:rPr lang="de-DE" sz="1800" i="1" dirty="0">
                <a:latin typeface="Times New Roman"/>
                <a:ea typeface="Times New Roman"/>
                <a:cs typeface="Arial"/>
              </a:rPr>
            </a:br>
            <a:r>
              <a:rPr lang="de-DE" sz="1800" i="1" u="sng" dirty="0">
                <a:latin typeface="Times New Roman"/>
                <a:ea typeface="Times New Roman"/>
                <a:cs typeface="Arial"/>
              </a:rPr>
              <a:t>Wir</a:t>
            </a:r>
            <a:r>
              <a:rPr lang="de-DE" sz="1800" i="1" dirty="0">
                <a:latin typeface="Times New Roman"/>
                <a:ea typeface="Times New Roman"/>
                <a:cs typeface="Arial"/>
              </a:rPr>
              <a:t> meinen hier mit datengestützter Schulentwicklung </a:t>
            </a:r>
            <a:r>
              <a:rPr lang="de-DE" sz="1800" b="1" i="1" dirty="0">
                <a:latin typeface="Times New Roman"/>
                <a:ea typeface="Times New Roman"/>
                <a:cs typeface="Arial"/>
              </a:rPr>
              <a:t>nicht</a:t>
            </a:r>
            <a:r>
              <a:rPr lang="de-DE" sz="1800" i="1" dirty="0">
                <a:latin typeface="Times New Roman"/>
                <a:ea typeface="Times New Roman"/>
                <a:cs typeface="Arial"/>
              </a:rPr>
              <a:t>, dass Daten allein die Richtung jeglichen Verhaltens vorgeben sollten.</a:t>
            </a:r>
            <a:endParaRPr lang="en-US" sz="1800" i="1" dirty="0">
              <a:latin typeface="Calibri"/>
              <a:ea typeface="Calibri"/>
              <a:cs typeface="Arial"/>
            </a:endParaRPr>
          </a:p>
          <a:p>
            <a:pPr>
              <a:lnSpc>
                <a:spcPct val="107000"/>
              </a:lnSpc>
              <a:spcAft>
                <a:spcPts val="800"/>
              </a:spcAft>
              <a:defRPr/>
            </a:pPr>
            <a:r>
              <a:rPr lang="de-DE" sz="1800" i="1" dirty="0">
                <a:latin typeface="Times New Roman"/>
                <a:ea typeface="Times New Roman"/>
                <a:cs typeface="Arial"/>
              </a:rPr>
              <a:t>Gerade in den USA wird das z.B. mit dem </a:t>
            </a:r>
            <a:r>
              <a:rPr lang="de-DE" sz="1800" b="1" i="1" dirty="0" err="1">
                <a:latin typeface="Times New Roman"/>
                <a:ea typeface="Times New Roman"/>
                <a:cs typeface="Arial"/>
              </a:rPr>
              <a:t>data-driven</a:t>
            </a:r>
            <a:r>
              <a:rPr lang="de-DE" sz="1800" b="1" i="1" dirty="0">
                <a:latin typeface="Times New Roman"/>
                <a:ea typeface="Times New Roman"/>
                <a:cs typeface="Arial"/>
              </a:rPr>
              <a:t> </a:t>
            </a:r>
            <a:r>
              <a:rPr lang="de-DE" sz="1800" b="1" i="1" dirty="0" err="1">
                <a:latin typeface="Times New Roman"/>
                <a:ea typeface="Times New Roman"/>
                <a:cs typeface="Arial"/>
              </a:rPr>
              <a:t>decision</a:t>
            </a:r>
            <a:r>
              <a:rPr lang="de-DE" sz="1800" b="1" i="1" dirty="0">
                <a:latin typeface="Times New Roman"/>
                <a:ea typeface="Times New Roman"/>
                <a:cs typeface="Arial"/>
              </a:rPr>
              <a:t> </a:t>
            </a:r>
            <a:r>
              <a:rPr lang="de-DE" sz="1800" b="1" i="1" dirty="0" err="1">
                <a:latin typeface="Times New Roman"/>
                <a:ea typeface="Times New Roman"/>
                <a:cs typeface="Arial"/>
              </a:rPr>
              <a:t>making</a:t>
            </a:r>
            <a:r>
              <a:rPr lang="de-DE" sz="1800" b="1" i="1" dirty="0">
                <a:latin typeface="Times New Roman"/>
                <a:ea typeface="Times New Roman"/>
                <a:cs typeface="Arial"/>
              </a:rPr>
              <a:t> Ansatz </a:t>
            </a:r>
            <a:r>
              <a:rPr lang="de-DE" sz="1800" i="1" dirty="0">
                <a:latin typeface="Times New Roman"/>
                <a:ea typeface="Times New Roman"/>
                <a:cs typeface="Arial"/>
              </a:rPr>
              <a:t>verfolgt. Es wird dort sehr </a:t>
            </a:r>
            <a:r>
              <a:rPr lang="de-DE" sz="1800" b="1" i="1" dirty="0">
                <a:latin typeface="Times New Roman"/>
                <a:ea typeface="Times New Roman"/>
                <a:cs typeface="Arial"/>
              </a:rPr>
              <a:t>viel Gewicht auf standardisierte Tests</a:t>
            </a:r>
            <a:r>
              <a:rPr lang="de-DE" sz="1800" i="1" dirty="0">
                <a:latin typeface="Times New Roman"/>
                <a:ea typeface="Times New Roman"/>
                <a:cs typeface="Arial"/>
              </a:rPr>
              <a:t> und auf Schul-Rankings gelegt. </a:t>
            </a:r>
          </a:p>
          <a:p>
            <a:pPr>
              <a:lnSpc>
                <a:spcPct val="107000"/>
              </a:lnSpc>
              <a:spcAft>
                <a:spcPts val="800"/>
              </a:spcAft>
              <a:defRPr/>
            </a:pPr>
            <a:r>
              <a:rPr lang="de-DE" sz="1800" i="1" dirty="0">
                <a:latin typeface="Times New Roman"/>
                <a:ea typeface="Times New Roman"/>
                <a:cs typeface="Arial"/>
              </a:rPr>
              <a:t>Und Studien zeigen, dass Lehrkräfte dort unter enormem Wettbewerbsdruck aufgrund der hohen Rechenschaftspflicht stehen, die wir in der Form ja hier zum Glück nicht haben.</a:t>
            </a:r>
            <a:endParaRPr lang="en-US" sz="1800" i="1" dirty="0">
              <a:latin typeface="Calibri"/>
              <a:ea typeface="Calibri"/>
              <a:cs typeface="Arial"/>
            </a:endParaRPr>
          </a:p>
          <a:p>
            <a:pPr>
              <a:lnSpc>
                <a:spcPct val="107000"/>
              </a:lnSpc>
              <a:spcAft>
                <a:spcPts val="800"/>
              </a:spcAft>
              <a:defRPr/>
            </a:pPr>
            <a:r>
              <a:rPr lang="de-DE" sz="1800" i="1" dirty="0">
                <a:latin typeface="Times New Roman"/>
                <a:ea typeface="Times New Roman"/>
                <a:cs typeface="Arial"/>
              </a:rPr>
              <a:t>Im Unterschied dazu geht es uns darum, dass verschiedene Daten </a:t>
            </a:r>
            <a:r>
              <a:rPr lang="de-DE" sz="1800" b="1" i="1" dirty="0">
                <a:latin typeface="Times New Roman"/>
                <a:ea typeface="Times New Roman"/>
                <a:cs typeface="Arial"/>
              </a:rPr>
              <a:t>in Verbindung mit professionellem Erfahrungswissen und Kontextkenntnissen</a:t>
            </a:r>
            <a:r>
              <a:rPr lang="de-DE" sz="1800" i="1" dirty="0">
                <a:latin typeface="Times New Roman"/>
                <a:ea typeface="Times New Roman"/>
                <a:cs typeface="Arial"/>
              </a:rPr>
              <a:t> genutzt werden. Da spricht man dann eher von </a:t>
            </a:r>
            <a:r>
              <a:rPr lang="de-DE" sz="1800" b="1" i="1" dirty="0">
                <a:latin typeface="Times New Roman"/>
                <a:ea typeface="Times New Roman"/>
                <a:cs typeface="Arial"/>
              </a:rPr>
              <a:t>datengestützter oder datenbasierter Entscheidungsfindung</a:t>
            </a:r>
            <a:r>
              <a:rPr lang="de-DE" sz="1800" i="1" dirty="0">
                <a:latin typeface="Times New Roman"/>
                <a:ea typeface="Times New Roman"/>
                <a:cs typeface="Arial"/>
              </a:rPr>
              <a:t>. In dem Sinne werden z.B. auch </a:t>
            </a:r>
            <a:r>
              <a:rPr lang="de-DE" sz="1800" b="1" i="1" dirty="0">
                <a:latin typeface="Times New Roman"/>
                <a:ea typeface="Times New Roman"/>
                <a:cs typeface="Arial"/>
              </a:rPr>
              <a:t>„weiche Daten“ – wie Beobachtungen, Tür-und-Angelgespräche </a:t>
            </a:r>
            <a:r>
              <a:rPr lang="de-DE" sz="1800" i="1" dirty="0">
                <a:latin typeface="Times New Roman"/>
                <a:ea typeface="Times New Roman"/>
                <a:cs typeface="Arial"/>
              </a:rPr>
              <a:t>oder </a:t>
            </a:r>
            <a:r>
              <a:rPr lang="de-DE" sz="1800" b="1" i="1" dirty="0">
                <a:latin typeface="Times New Roman"/>
                <a:ea typeface="Times New Roman"/>
                <a:cs typeface="Arial"/>
              </a:rPr>
              <a:t>Erfahrungswissen</a:t>
            </a:r>
            <a:r>
              <a:rPr lang="de-DE" sz="1800" i="1" dirty="0">
                <a:latin typeface="Times New Roman"/>
                <a:ea typeface="Times New Roman"/>
                <a:cs typeface="Arial"/>
              </a:rPr>
              <a:t> haben ihren Platz und datengestützte Entscheidungen entstehen immer aus der </a:t>
            </a:r>
            <a:r>
              <a:rPr lang="de-DE" sz="1800" b="1" i="1" dirty="0">
                <a:latin typeface="Times New Roman"/>
                <a:ea typeface="Times New Roman"/>
                <a:cs typeface="Arial"/>
              </a:rPr>
              <a:t>Kombination weicher und harter, also quantifizierbarer, Daten.“</a:t>
            </a:r>
            <a:endParaRPr lang="en-US" sz="1800" b="1" i="1" dirty="0">
              <a:latin typeface="Calibri"/>
              <a:ea typeface="Calibri"/>
              <a:cs typeface="Arial"/>
            </a:endParaRP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86599256" name="Slide Image Placeholder 1"/>
          <p:cNvSpPr>
            <a:spLocks noGrp="1" noRot="1" noChangeAspect="1"/>
          </p:cNvSpPr>
          <p:nvPr>
            <p:ph type="sldImg"/>
          </p:nvPr>
        </p:nvSpPr>
        <p:spPr bwMode="auto">
          <a:xfrm>
            <a:off x="381000" y="685800"/>
            <a:ext cx="6096000" cy="3429000"/>
          </a:xfrm>
        </p:spPr>
      </p:sp>
      <p:sp>
        <p:nvSpPr>
          <p:cNvPr id="1925618197" name="Notes Placeholder 2"/>
          <p:cNvSpPr>
            <a:spLocks noGrp="1"/>
          </p:cNvSpPr>
          <p:nvPr>
            <p:ph type="body" idx="1"/>
          </p:nvPr>
        </p:nvSpPr>
        <p:spPr bwMode="auto"/>
        <p:txBody>
          <a:bodyPr/>
          <a:lstStyle/>
          <a:p>
            <a:pPr>
              <a:lnSpc>
                <a:spcPct val="107000"/>
              </a:lnSpc>
              <a:spcAft>
                <a:spcPts val="800"/>
              </a:spcAft>
              <a:defRPr/>
            </a:pPr>
            <a:r>
              <a:rPr lang="de-DE" sz="1800" i="1" dirty="0">
                <a:latin typeface="Times New Roman"/>
                <a:ea typeface="Times New Roman"/>
                <a:cs typeface="Arial"/>
              </a:rPr>
              <a:t>„Und damit das funktionieren kann, sind unter anderem </a:t>
            </a:r>
            <a:r>
              <a:rPr lang="de-DE" sz="1800" b="1" i="1" dirty="0">
                <a:latin typeface="Times New Roman"/>
                <a:ea typeface="Times New Roman"/>
                <a:cs typeface="Arial"/>
              </a:rPr>
              <a:t>bestimmte Kompetenzen </a:t>
            </a:r>
            <a:r>
              <a:rPr lang="de-DE" sz="1800" i="1" dirty="0">
                <a:latin typeface="Times New Roman"/>
                <a:ea typeface="Times New Roman"/>
                <a:cs typeface="Arial"/>
              </a:rPr>
              <a:t>im Umgang mit Daten förderlich </a:t>
            </a:r>
            <a:br>
              <a:rPr lang="de-DE" sz="1800" i="1" dirty="0">
                <a:latin typeface="Times New Roman"/>
                <a:ea typeface="Times New Roman"/>
                <a:cs typeface="Arial"/>
              </a:rPr>
            </a:br>
            <a:r>
              <a:rPr lang="de-DE" sz="1800" i="1" dirty="0">
                <a:latin typeface="Times New Roman"/>
                <a:ea typeface="Times New Roman"/>
                <a:cs typeface="Arial"/>
              </a:rPr>
              <a:t>Unter dem Begriff Data </a:t>
            </a:r>
            <a:r>
              <a:rPr lang="de-DE" sz="1800" i="1" dirty="0" err="1">
                <a:latin typeface="Times New Roman"/>
                <a:ea typeface="Times New Roman"/>
                <a:cs typeface="Arial"/>
              </a:rPr>
              <a:t>Literacy</a:t>
            </a:r>
            <a:r>
              <a:rPr lang="de-DE" sz="1800" i="1" dirty="0">
                <a:latin typeface="Times New Roman"/>
                <a:ea typeface="Times New Roman"/>
                <a:cs typeface="Arial"/>
              </a:rPr>
              <a:t> ist konkret gemeint, dass man in der Lage ist Daten systematisch sammeln, managen, kritisch bewerten und dann anwenden zu können. </a:t>
            </a:r>
            <a:endParaRPr lang="en-US" sz="1800" i="1" dirty="0">
              <a:latin typeface="Calibri"/>
              <a:ea typeface="Calibri"/>
              <a:cs typeface="Arial"/>
            </a:endParaRPr>
          </a:p>
          <a:p>
            <a:pPr>
              <a:lnSpc>
                <a:spcPct val="107000"/>
              </a:lnSpc>
              <a:spcAft>
                <a:spcPts val="800"/>
              </a:spcAft>
              <a:defRPr/>
            </a:pPr>
            <a:endParaRPr lang="de-DE" sz="1800" i="1" dirty="0">
              <a:latin typeface="Times New Roman"/>
              <a:ea typeface="Times New Roman"/>
              <a:cs typeface="Arial"/>
            </a:endParaRPr>
          </a:p>
          <a:p>
            <a:pPr>
              <a:lnSpc>
                <a:spcPct val="107000"/>
              </a:lnSpc>
              <a:spcAft>
                <a:spcPts val="800"/>
              </a:spcAft>
              <a:defRPr/>
            </a:pPr>
            <a:r>
              <a:rPr lang="de-DE" sz="1800" i="1" dirty="0">
                <a:latin typeface="Times New Roman"/>
                <a:ea typeface="Times New Roman"/>
                <a:cs typeface="Arial"/>
              </a:rPr>
              <a:t>Das sind dann so klassische Fragen die einem in diesem Prozess begegnen: </a:t>
            </a:r>
            <a:r>
              <a:rPr lang="de-DE" sz="1800" i="0" dirty="0">
                <a:latin typeface="Times New Roman"/>
                <a:ea typeface="Times New Roman"/>
                <a:cs typeface="Arial"/>
              </a:rPr>
              <a:t>FRAGEN</a:t>
            </a:r>
            <a:endParaRPr i="0" dirty="0"/>
          </a:p>
          <a:p>
            <a:pPr>
              <a:lnSpc>
                <a:spcPct val="107000"/>
              </a:lnSpc>
              <a:spcAft>
                <a:spcPts val="800"/>
              </a:spcAft>
              <a:defRPr/>
            </a:pPr>
            <a:br>
              <a:rPr lang="de-DE" sz="1800" i="1" dirty="0">
                <a:latin typeface="Times New Roman"/>
                <a:ea typeface="Times New Roman"/>
                <a:cs typeface="Arial"/>
              </a:rPr>
            </a:br>
            <a:r>
              <a:rPr lang="de-DE" sz="1800" i="1" dirty="0">
                <a:latin typeface="Times New Roman"/>
                <a:ea typeface="Times New Roman"/>
                <a:cs typeface="Arial"/>
              </a:rPr>
              <a:t>Die Weiterentwicklung dieser Teilkompetenzen stehen aktuell auch in vielen Fortbildungsprogrammen im Vordergrund.</a:t>
            </a:r>
            <a:endParaRPr lang="en-US" sz="1800" i="1" dirty="0">
              <a:latin typeface="Calibri"/>
              <a:ea typeface="Calibri"/>
              <a:cs typeface="Arial"/>
            </a:endParaRPr>
          </a:p>
          <a:p>
            <a:pPr>
              <a:lnSpc>
                <a:spcPct val="107000"/>
              </a:lnSpc>
              <a:spcAft>
                <a:spcPts val="800"/>
              </a:spcAft>
              <a:defRPr/>
            </a:pPr>
            <a:r>
              <a:rPr lang="de-DE" sz="1800" i="1" dirty="0">
                <a:latin typeface="Times New Roman"/>
                <a:ea typeface="Times New Roman"/>
                <a:cs typeface="Arial"/>
              </a:rPr>
              <a:t>Man sieht hier ja schon diese Prozesshaftigkeit der Datennutzung, das möchte ich nochmal im gesamten Zyklus zeigen:“ </a:t>
            </a:r>
            <a:r>
              <a:rPr lang="de-DE" sz="1800" i="0" dirty="0">
                <a:latin typeface="Times New Roman"/>
                <a:ea typeface="Times New Roman"/>
                <a:cs typeface="Arial"/>
              </a:rPr>
              <a:t>[Nächste Folie]</a:t>
            </a:r>
            <a:endParaRPr lang="en-US" sz="1800" i="0" dirty="0">
              <a:latin typeface="Calibri"/>
              <a:ea typeface="Calibri"/>
              <a:cs typeface="Arial"/>
            </a:endParaRPr>
          </a:p>
        </p:txBody>
      </p:sp>
      <p:sp>
        <p:nvSpPr>
          <p:cNvPr id="1052190428" name="Slide Number Placeholder 3"/>
          <p:cNvSpPr>
            <a:spLocks noGrp="1"/>
          </p:cNvSpPr>
          <p:nvPr>
            <p:ph type="sldNum" sz="quarter" idx="10"/>
          </p:nvPr>
        </p:nvSpPr>
        <p:spPr bwMode="auto"/>
        <p:txBody>
          <a:bodyPr/>
          <a:lstStyle/>
          <a:p>
            <a:pPr>
              <a:defRPr/>
            </a:pPr>
            <a:fld id="{F733CEA6-4913-C056-9CD1-ED40A4518F35}"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x" userDrawn="1">
  <p:cSld name="Titelfolie">
    <p:spTree>
      <p:nvGrpSpPr>
        <p:cNvPr id="1" name=""/>
        <p:cNvGrpSpPr/>
        <p:nvPr/>
      </p:nvGrpSpPr>
      <p:grpSpPr bwMode="auto">
        <a:xfrm>
          <a:off x="0" y="0"/>
          <a:ext cx="0" cy="0"/>
          <a:chOff x="0" y="0"/>
          <a:chExt cx="0" cy="0"/>
        </a:xfrm>
      </p:grpSpPr>
      <p:sp>
        <p:nvSpPr>
          <p:cNvPr id="1103870161"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x" userDrawn="1">
  <p:cSld name="Leer">
    <p:spTree>
      <p:nvGrpSpPr>
        <p:cNvPr id="1" name=""/>
        <p:cNvGrpSpPr/>
        <p:nvPr/>
      </p:nvGrpSpPr>
      <p:grpSpPr bwMode="auto">
        <a:xfrm>
          <a:off x="0" y="0"/>
          <a:ext cx="0" cy="0"/>
          <a:chOff x="0" y="0"/>
          <a:chExt cx="0" cy="0"/>
        </a:xfrm>
      </p:grpSpPr>
      <p:sp>
        <p:nvSpPr>
          <p:cNvPr id="1901760215" name="Foliennummer"/>
          <p:cNvSpPr txBox="1">
            <a:spLocks noGrp="1"/>
          </p:cNvSpPr>
          <p:nvPr>
            <p:ph type="sldNum" sz="quarter" idx="2"/>
          </p:nvPr>
        </p:nvSpPr>
        <p:spPr bwMode="auto">
          <a:xfrm>
            <a:off x="5997574" y="6540499"/>
            <a:ext cx="190603" cy="187301"/>
          </a:xfrm>
          <a:prstGeom prst="rect">
            <a:avLst/>
          </a:prstGeom>
        </p:spPr>
        <p:txBody>
          <a:bodyPr lIns="25400" tIns="25400" rIns="25400" bIns="25400" anchor="b"/>
          <a:lstStyle>
            <a:lvl1pPr algn="ctr" defTabSz="292100">
              <a:defRPr sz="900">
                <a:solidFill>
                  <a:srgbClr val="000000"/>
                </a:solidFill>
                <a:latin typeface="Helvetica Neue"/>
                <a:ea typeface="Helvetica Neue"/>
                <a:cs typeface="Helvetica Neue"/>
              </a:defRPr>
            </a:lvl1p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Inhalt">
    <p:spTree>
      <p:nvGrpSpPr>
        <p:cNvPr id="1" name=""/>
        <p:cNvGrpSpPr/>
        <p:nvPr/>
      </p:nvGrpSpPr>
      <p:grpSpPr bwMode="auto">
        <a:xfrm>
          <a:off x="0" y="0"/>
          <a:ext cx="0" cy="0"/>
          <a:chOff x="0" y="0"/>
          <a:chExt cx="0" cy="0"/>
        </a:xfrm>
      </p:grpSpPr>
      <p:sp>
        <p:nvSpPr>
          <p:cNvPr id="552612304"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815000657" name="Textebene 1…"/>
          <p:cNvSpPr txBox="1">
            <a:spLocks noGrp="1"/>
          </p:cNvSpPr>
          <p:nvPr>
            <p:ph type="body" idx="1"/>
          </p:nvPr>
        </p:nvSpPr>
        <p:spPr bwMode="auto">
          <a:xfrm>
            <a:off x="838200" y="1825625"/>
            <a:ext cx="10515600" cy="4351338"/>
          </a:xfrm>
          <a:prstGeom prst="rect">
            <a:avLst/>
          </a:prstGeom>
        </p:spPr>
        <p:txBody>
          <a:bodyPr/>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2076336109" name="Rechteck 9"/>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532147844" name="Gerader Verbinder 10"/>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pic>
        <p:nvPicPr>
          <p:cNvPr id="566108997" name="Grafik 8" descr="Grafik 8"/>
          <p:cNvPicPr>
            <a:picLocks noChangeAspect="1"/>
          </p:cNvPicPr>
          <p:nvPr/>
        </p:nvPicPr>
        <p:blipFill rotWithShape="1">
          <a:blip r:embed="rId2"/>
          <a:stretch/>
        </p:blipFill>
        <p:spPr bwMode="auto">
          <a:xfrm>
            <a:off x="10218453" y="6362641"/>
            <a:ext cx="1768824" cy="457704"/>
          </a:xfrm>
          <a:prstGeom prst="rect">
            <a:avLst/>
          </a:prstGeom>
          <a:ln w="12700">
            <a:miter lim="400000"/>
          </a:ln>
        </p:spPr>
      </p:pic>
      <p:pic>
        <p:nvPicPr>
          <p:cNvPr id="147832618" name="Grafik 6" descr="Grafik 6"/>
          <p:cNvPicPr>
            <a:picLocks noChangeAspect="1"/>
          </p:cNvPicPr>
          <p:nvPr/>
        </p:nvPicPr>
        <p:blipFill rotWithShape="1">
          <a:blip r:embed="rId3"/>
          <a:stretch/>
        </p:blipFill>
        <p:spPr bwMode="auto">
          <a:xfrm>
            <a:off x="183981" y="6422412"/>
            <a:ext cx="1002489" cy="360000"/>
          </a:xfrm>
          <a:prstGeom prst="rect">
            <a:avLst/>
          </a:prstGeom>
          <a:ln w="12700">
            <a:miter lim="400000"/>
          </a:ln>
        </p:spPr>
      </p:pic>
      <p:sp>
        <p:nvSpPr>
          <p:cNvPr id="242704621"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3" name="Grafik 2">
            <a:extLst>
              <a:ext uri="{FF2B5EF4-FFF2-40B4-BE49-F238E27FC236}">
                <a16:creationId xmlns:a16="http://schemas.microsoft.com/office/drawing/2014/main" id="{325F3136-FD99-4245-95D7-4A0F5CADB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82727" y="6219707"/>
            <a:ext cx="1131003" cy="600638"/>
          </a:xfrm>
          <a:prstGeom prst="rect">
            <a:avLst/>
          </a:prstGeom>
        </p:spPr>
      </p:pic>
      <p:sp>
        <p:nvSpPr>
          <p:cNvPr id="4" name="Textfeld 3">
            <a:extLst>
              <a:ext uri="{FF2B5EF4-FFF2-40B4-BE49-F238E27FC236}">
                <a16:creationId xmlns:a16="http://schemas.microsoft.com/office/drawing/2014/main" id="{736D6EC3-FE94-6B24-2C8A-5D4FA4A4315F}"/>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Abschnitts-&#10;überschrift">
    <p:spTree>
      <p:nvGrpSpPr>
        <p:cNvPr id="1" name=""/>
        <p:cNvGrpSpPr/>
        <p:nvPr/>
      </p:nvGrpSpPr>
      <p:grpSpPr bwMode="auto">
        <a:xfrm>
          <a:off x="0" y="0"/>
          <a:ext cx="0" cy="0"/>
          <a:chOff x="0" y="0"/>
          <a:chExt cx="0" cy="0"/>
        </a:xfrm>
      </p:grpSpPr>
      <p:sp>
        <p:nvSpPr>
          <p:cNvPr id="250166378" name="Rechteck 11"/>
          <p:cNvSpPr/>
          <p:nvPr/>
        </p:nvSpPr>
        <p:spPr bwMode="auto">
          <a:xfrm rot="5400000">
            <a:off x="5990788" y="1275424"/>
            <a:ext cx="6858001" cy="4307153"/>
          </a:xfrm>
          <a:prstGeom prst="rect">
            <a:avLst/>
          </a:prstGeom>
          <a:solidFill>
            <a:srgbClr val="ABE5FF">
              <a:alpha val="74000"/>
            </a:srgbClr>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00389314" name="Titeltext"/>
          <p:cNvSpPr txBox="1">
            <a:spLocks noGrp="1"/>
          </p:cNvSpPr>
          <p:nvPr>
            <p:ph type="title"/>
          </p:nvPr>
        </p:nvSpPr>
        <p:spPr bwMode="auto">
          <a:xfrm>
            <a:off x="831850" y="1709738"/>
            <a:ext cx="10515600" cy="2852737"/>
          </a:xfrm>
          <a:prstGeom prst="rect">
            <a:avLst/>
          </a:prstGeom>
        </p:spPr>
        <p:txBody>
          <a:bodyPr anchor="b"/>
          <a:lstStyle>
            <a:lvl1pPr>
              <a:defRPr sz="4400"/>
            </a:lvl1pPr>
          </a:lstStyle>
          <a:p>
            <a:pPr>
              <a:defRPr/>
            </a:pPr>
            <a:r>
              <a:t>Titeltext</a:t>
            </a:r>
          </a:p>
        </p:txBody>
      </p:sp>
      <p:sp>
        <p:nvSpPr>
          <p:cNvPr id="1150191483" name="Textebene 1…"/>
          <p:cNvSpPr txBox="1">
            <a:spLocks noGrp="1"/>
          </p:cNvSpPr>
          <p:nvPr>
            <p:ph type="body" sz="quarter" idx="1"/>
          </p:nvPr>
        </p:nvSpPr>
        <p:spPr bwMode="auto">
          <a:xfrm>
            <a:off x="831850" y="4589462"/>
            <a:ext cx="10515600" cy="1500188"/>
          </a:xfrm>
          <a:prstGeom prst="rect">
            <a:avLst/>
          </a:prstGeom>
        </p:spPr>
        <p:txBody>
          <a:bodyPr/>
          <a:lstStyle>
            <a:lvl1pPr marL="0" indent="0">
              <a:buSzTx/>
              <a:buFontTx/>
              <a:buNone/>
              <a:defRPr>
                <a:solidFill>
                  <a:srgbClr val="888888"/>
                </a:solidFill>
              </a:defRPr>
            </a:lvl1pPr>
            <a:lvl2pPr marL="0" indent="457200">
              <a:buSzTx/>
              <a:buFontTx/>
              <a:buNone/>
              <a:defRPr>
                <a:solidFill>
                  <a:srgbClr val="888888"/>
                </a:solidFill>
              </a:defRPr>
            </a:lvl2pPr>
            <a:lvl3pPr marL="0" indent="914400">
              <a:buSzTx/>
              <a:buFontTx/>
              <a:buNone/>
              <a:defRPr>
                <a:solidFill>
                  <a:srgbClr val="888888"/>
                </a:solidFill>
              </a:defRPr>
            </a:lvl3pPr>
            <a:lvl4pPr marL="0" indent="1371600">
              <a:buSzTx/>
              <a:buFontTx/>
              <a:buNone/>
              <a:defRPr>
                <a:solidFill>
                  <a:srgbClr val="888888"/>
                </a:solidFill>
              </a:defRPr>
            </a:lvl4pPr>
            <a:lvl5pPr marL="0" indent="1828800">
              <a:buSzTx/>
              <a:buFontTx/>
              <a:buNone/>
              <a:defRPr>
                <a:solidFill>
                  <a:srgbClr val="888888"/>
                </a:solidFill>
              </a:defRP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857333913" name="Rechteck 6"/>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pic>
        <p:nvPicPr>
          <p:cNvPr id="1068303954" name="Grafik 10" descr="Grafik 10"/>
          <p:cNvPicPr>
            <a:picLocks noChangeAspect="1"/>
          </p:cNvPicPr>
          <p:nvPr/>
        </p:nvPicPr>
        <p:blipFill rotWithShape="1">
          <a:blip r:embed="rId2"/>
          <a:stretch/>
        </p:blipFill>
        <p:spPr bwMode="auto">
          <a:xfrm>
            <a:off x="204722" y="6417601"/>
            <a:ext cx="1002489" cy="360000"/>
          </a:xfrm>
          <a:prstGeom prst="rect">
            <a:avLst/>
          </a:prstGeom>
          <a:ln w="12700">
            <a:miter lim="400000"/>
          </a:ln>
        </p:spPr>
      </p:pic>
      <p:sp>
        <p:nvSpPr>
          <p:cNvPr id="825735954"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dirty="0"/>
          </a:p>
        </p:txBody>
      </p:sp>
      <p:pic>
        <p:nvPicPr>
          <p:cNvPr id="2" name="Grafik 1">
            <a:extLst>
              <a:ext uri="{FF2B5EF4-FFF2-40B4-BE49-F238E27FC236}">
                <a16:creationId xmlns:a16="http://schemas.microsoft.com/office/drawing/2014/main" id="{20151839-F0C0-E64F-E166-9CB65A0FB7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6026E0BB-B0DD-D316-BD38-B1FC9A5278D7}"/>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B5F2620B-9767-8339-3A22-0462171B124C}"/>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x" userDrawn="1">
  <p:cSld name="Zwei Inhalte">
    <p:spTree>
      <p:nvGrpSpPr>
        <p:cNvPr id="1" name=""/>
        <p:cNvGrpSpPr/>
        <p:nvPr/>
      </p:nvGrpSpPr>
      <p:grpSpPr bwMode="auto">
        <a:xfrm>
          <a:off x="0" y="0"/>
          <a:ext cx="0" cy="0"/>
          <a:chOff x="0" y="0"/>
          <a:chExt cx="0" cy="0"/>
        </a:xfrm>
      </p:grpSpPr>
      <p:sp>
        <p:nvSpPr>
          <p:cNvPr id="282515106"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2020131578" name="Textebene 1…"/>
          <p:cNvSpPr txBox="1">
            <a:spLocks noGrp="1"/>
          </p:cNvSpPr>
          <p:nvPr>
            <p:ph type="body" sz="half" idx="1"/>
          </p:nvPr>
        </p:nvSpPr>
        <p:spPr bwMode="auto">
          <a:xfrm>
            <a:off x="838200" y="1825625"/>
            <a:ext cx="5181600" cy="4351338"/>
          </a:xfrm>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361317197" name="Rechteck 7"/>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868282473" name="Gerader Verbinder 8"/>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1217166400"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1524184708"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16CEAB87-DCA4-B1D4-5E15-339CB6ECEE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41C25320-3F95-163D-5CCE-7A48413D1DFD}"/>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BEC404D4-4202-6837-276E-4F10BB0E0408}"/>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x" userDrawn="1">
  <p:cSld name="Vergleich">
    <p:spTree>
      <p:nvGrpSpPr>
        <p:cNvPr id="1" name=""/>
        <p:cNvGrpSpPr/>
        <p:nvPr/>
      </p:nvGrpSpPr>
      <p:grpSpPr bwMode="auto">
        <a:xfrm>
          <a:off x="0" y="0"/>
          <a:ext cx="0" cy="0"/>
          <a:chOff x="0" y="0"/>
          <a:chExt cx="0" cy="0"/>
        </a:xfrm>
      </p:grpSpPr>
      <p:sp>
        <p:nvSpPr>
          <p:cNvPr id="1741063565" name="Titeltext"/>
          <p:cNvSpPr txBox="1">
            <a:spLocks noGrp="1"/>
          </p:cNvSpPr>
          <p:nvPr>
            <p:ph type="title"/>
          </p:nvPr>
        </p:nvSpPr>
        <p:spPr bwMode="auto">
          <a:xfrm>
            <a:off x="839787" y="365125"/>
            <a:ext cx="10515601" cy="1325563"/>
          </a:xfrm>
          <a:prstGeom prst="rect">
            <a:avLst/>
          </a:prstGeom>
        </p:spPr>
        <p:txBody>
          <a:bodyPr/>
          <a:lstStyle/>
          <a:p>
            <a:pPr>
              <a:defRPr/>
            </a:pPr>
            <a:r>
              <a:t>Titeltext</a:t>
            </a:r>
          </a:p>
        </p:txBody>
      </p:sp>
      <p:sp>
        <p:nvSpPr>
          <p:cNvPr id="1339282959" name="Textebene 1…"/>
          <p:cNvSpPr txBox="1">
            <a:spLocks noGrp="1"/>
          </p:cNvSpPr>
          <p:nvPr>
            <p:ph type="body" sz="quarter" idx="1"/>
          </p:nvPr>
        </p:nvSpPr>
        <p:spPr bwMode="auto">
          <a:xfrm>
            <a:off x="839787" y="1681163"/>
            <a:ext cx="5157789" cy="823912"/>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487332488" name="Textplatzhalter 4"/>
          <p:cNvSpPr>
            <a:spLocks noGrp="1"/>
          </p:cNvSpPr>
          <p:nvPr>
            <p:ph type="body" sz="quarter" idx="21"/>
          </p:nvPr>
        </p:nvSpPr>
        <p:spPr bwMode="auto">
          <a:xfrm>
            <a:off x="6172200" y="1681163"/>
            <a:ext cx="5183188" cy="823912"/>
          </a:xfrm>
          <a:prstGeom prst="rect">
            <a:avLst/>
          </a:prstGeom>
        </p:spPr>
        <p:txBody>
          <a:bodyPr anchor="b"/>
          <a:lstStyle/>
          <a:p>
            <a:pPr marL="0" indent="0">
              <a:buSzTx/>
              <a:buFontTx/>
              <a:buNone/>
              <a:defRPr b="1"/>
            </a:pPr>
            <a:endParaRPr/>
          </a:p>
        </p:txBody>
      </p:sp>
      <p:sp>
        <p:nvSpPr>
          <p:cNvPr id="1471952229" name="Rechteck 9"/>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791352123" name="Gerader Verbinder 10"/>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1116804305"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847079324"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092CAFE2-AD5C-AC91-0A21-053272134C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B3F7F0D9-EB3C-3098-A5F9-04C000CC58BE}"/>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8DDE84F7-4B7D-5F24-3E1B-686340BD3918}"/>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x" userDrawn="1">
  <p:cSld name="Nur Titel">
    <p:spTree>
      <p:nvGrpSpPr>
        <p:cNvPr id="1" name=""/>
        <p:cNvGrpSpPr/>
        <p:nvPr/>
      </p:nvGrpSpPr>
      <p:grpSpPr bwMode="auto">
        <a:xfrm>
          <a:off x="0" y="0"/>
          <a:ext cx="0" cy="0"/>
          <a:chOff x="0" y="0"/>
          <a:chExt cx="0" cy="0"/>
        </a:xfrm>
      </p:grpSpPr>
      <p:sp>
        <p:nvSpPr>
          <p:cNvPr id="613126640"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2117402466" name="Rechteck 5"/>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206190110" name="Gerader Verbinder 6"/>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737298644"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308180728"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29F60C08-9B16-A3C2-0A3D-4314F36C0F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436D9317-0C75-366B-2C47-BBE2D39D2599}"/>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A55CAC9D-A1C6-68C7-22DB-E78DA23CBD4F}"/>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x" userDrawn="1">
  <p:cSld name="Leer">
    <p:spTree>
      <p:nvGrpSpPr>
        <p:cNvPr id="1" name=""/>
        <p:cNvGrpSpPr/>
        <p:nvPr/>
      </p:nvGrpSpPr>
      <p:grpSpPr bwMode="auto">
        <a:xfrm>
          <a:off x="0" y="0"/>
          <a:ext cx="0" cy="0"/>
          <a:chOff x="0" y="0"/>
          <a:chExt cx="0" cy="0"/>
        </a:xfrm>
      </p:grpSpPr>
      <p:sp>
        <p:nvSpPr>
          <p:cNvPr id="959473459" name="Rechteck 4"/>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205823878"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dirty="0"/>
          </a:p>
        </p:txBody>
      </p:sp>
      <p:pic>
        <p:nvPicPr>
          <p:cNvPr id="1813521110"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6DBAB634-C093-8342-AAFC-A70AEAAC23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03687C04-052A-A47C-D61B-5498FF327EAE}"/>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0910096B-1DCD-9E20-D81B-A7FE80B642DE}"/>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x" userDrawn="1">
  <p:cSld name="Inhalt mit Überschrift">
    <p:spTree>
      <p:nvGrpSpPr>
        <p:cNvPr id="1" name=""/>
        <p:cNvGrpSpPr/>
        <p:nvPr/>
      </p:nvGrpSpPr>
      <p:grpSpPr bwMode="auto">
        <a:xfrm>
          <a:off x="0" y="0"/>
          <a:ext cx="0" cy="0"/>
          <a:chOff x="0" y="0"/>
          <a:chExt cx="0" cy="0"/>
        </a:xfrm>
      </p:grpSpPr>
      <p:sp>
        <p:nvSpPr>
          <p:cNvPr id="721148617" name="Titeltext"/>
          <p:cNvSpPr txBox="1">
            <a:spLocks noGrp="1"/>
          </p:cNvSpPr>
          <p:nvPr>
            <p:ph type="title"/>
          </p:nvPr>
        </p:nvSpPr>
        <p:spPr bwMode="auto">
          <a:xfrm>
            <a:off x="839787" y="457200"/>
            <a:ext cx="3932239" cy="1600200"/>
          </a:xfrm>
          <a:prstGeom prst="rect">
            <a:avLst/>
          </a:prstGeom>
        </p:spPr>
        <p:txBody>
          <a:bodyPr anchor="b"/>
          <a:lstStyle/>
          <a:p>
            <a:pPr>
              <a:defRPr/>
            </a:pPr>
            <a:r>
              <a:t>Titeltext</a:t>
            </a:r>
          </a:p>
        </p:txBody>
      </p:sp>
      <p:sp>
        <p:nvSpPr>
          <p:cNvPr id="1494524137" name="Textebene 1…"/>
          <p:cNvSpPr txBox="1">
            <a:spLocks noGrp="1"/>
          </p:cNvSpPr>
          <p:nvPr>
            <p:ph type="body" sz="half" idx="1"/>
          </p:nvPr>
        </p:nvSpPr>
        <p:spPr bwMode="auto">
          <a:xfrm>
            <a:off x="5183187" y="987425"/>
            <a:ext cx="6172201" cy="4873625"/>
          </a:xfrm>
          <a:prstGeom prst="rect">
            <a:avLst/>
          </a:prstGeom>
        </p:spPr>
        <p:txBody>
          <a:bodyPr/>
          <a:lstStyle>
            <a:lvl1pPr>
              <a:defRPr sz="3200"/>
            </a:lvl1pPr>
            <a:lvl2pPr marL="718457" indent="-261257">
              <a:defRPr sz="3200"/>
            </a:lvl2pPr>
            <a:lvl3pPr>
              <a:defRPr sz="3200"/>
            </a:lvl3pPr>
            <a:lvl4pPr marL="1737360" indent="-365760">
              <a:defRPr sz="3200"/>
            </a:lvl4pPr>
            <a:lvl5pPr marL="2194560" indent="-365760">
              <a:defRPr sz="32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266111366" name="Textplatzhalter 3"/>
          <p:cNvSpPr>
            <a:spLocks noGrp="1"/>
          </p:cNvSpPr>
          <p:nvPr>
            <p:ph type="body" sz="quarter" idx="21"/>
          </p:nvPr>
        </p:nvSpPr>
        <p:spPr bwMode="auto">
          <a:xfrm>
            <a:off x="839787" y="2057400"/>
            <a:ext cx="3932239" cy="3811588"/>
          </a:xfrm>
          <a:prstGeom prst="rect">
            <a:avLst/>
          </a:prstGeom>
        </p:spPr>
        <p:txBody>
          <a:bodyPr/>
          <a:lstStyle/>
          <a:p>
            <a:pPr marL="0" indent="0">
              <a:buSzTx/>
              <a:buFontTx/>
              <a:buNone/>
              <a:defRPr sz="1600"/>
            </a:pPr>
            <a:endParaRPr/>
          </a:p>
        </p:txBody>
      </p:sp>
      <p:sp>
        <p:nvSpPr>
          <p:cNvPr id="1609968250"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Bild mit Überschrift">
    <p:spTree>
      <p:nvGrpSpPr>
        <p:cNvPr id="1" name=""/>
        <p:cNvGrpSpPr/>
        <p:nvPr/>
      </p:nvGrpSpPr>
      <p:grpSpPr bwMode="auto">
        <a:xfrm>
          <a:off x="0" y="0"/>
          <a:ext cx="0" cy="0"/>
          <a:chOff x="0" y="0"/>
          <a:chExt cx="0" cy="0"/>
        </a:xfrm>
      </p:grpSpPr>
      <p:sp>
        <p:nvSpPr>
          <p:cNvPr id="1994606340" name="Titeltext"/>
          <p:cNvSpPr txBox="1">
            <a:spLocks noGrp="1"/>
          </p:cNvSpPr>
          <p:nvPr>
            <p:ph type="title"/>
          </p:nvPr>
        </p:nvSpPr>
        <p:spPr bwMode="auto">
          <a:xfrm>
            <a:off x="839787" y="457200"/>
            <a:ext cx="3932239" cy="1600200"/>
          </a:xfrm>
          <a:prstGeom prst="rect">
            <a:avLst/>
          </a:prstGeom>
        </p:spPr>
        <p:txBody>
          <a:bodyPr anchor="b"/>
          <a:lstStyle/>
          <a:p>
            <a:pPr>
              <a:defRPr/>
            </a:pPr>
            <a:r>
              <a:t>Titeltext</a:t>
            </a:r>
          </a:p>
        </p:txBody>
      </p:sp>
      <p:sp>
        <p:nvSpPr>
          <p:cNvPr id="380097936" name="Bildplatzhalter 2"/>
          <p:cNvSpPr>
            <a:spLocks noGrp="1"/>
          </p:cNvSpPr>
          <p:nvPr>
            <p:ph type="pic" sz="half" idx="21"/>
          </p:nvPr>
        </p:nvSpPr>
        <p:spPr bwMode="auto">
          <a:xfrm>
            <a:off x="5183187" y="987425"/>
            <a:ext cx="6172201" cy="4873625"/>
          </a:xfrm>
          <a:prstGeom prst="rect">
            <a:avLst/>
          </a:prstGeom>
        </p:spPr>
        <p:txBody>
          <a:bodyPr lIns="91439" rIns="91439">
            <a:noAutofit/>
          </a:bodyPr>
          <a:lstStyle/>
          <a:p>
            <a:pPr>
              <a:defRPr/>
            </a:pPr>
            <a:endParaRPr/>
          </a:p>
        </p:txBody>
      </p:sp>
      <p:sp>
        <p:nvSpPr>
          <p:cNvPr id="1584454828" name="Textebene 1…"/>
          <p:cNvSpPr txBox="1">
            <a:spLocks noGrp="1"/>
          </p:cNvSpPr>
          <p:nvPr>
            <p:ph type="body" sz="quarter" idx="1"/>
          </p:nvPr>
        </p:nvSpPr>
        <p:spPr bwMode="auto">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854924148"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703253525" name="Rechteck 6"/>
          <p:cNvSpPr/>
          <p:nvPr/>
        </p:nvSpPr>
        <p:spPr bwMode="auto">
          <a:xfrm rot="5400000">
            <a:off x="5990788" y="1275424"/>
            <a:ext cx="6858001" cy="4307153"/>
          </a:xfrm>
          <a:prstGeom prst="rect">
            <a:avLst/>
          </a:prstGeom>
          <a:solidFill>
            <a:srgbClr val="ABE5FF">
              <a:alpha val="74000"/>
            </a:srgbClr>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2013028270" name="Rechteck 8"/>
          <p:cNvSpPr/>
          <p:nvPr/>
        </p:nvSpPr>
        <p:spPr bwMode="auto">
          <a:xfrm>
            <a:off x="0" y="2398882"/>
            <a:ext cx="9402807" cy="2924185"/>
          </a:xfrm>
          <a:prstGeom prst="rect">
            <a:avLst/>
          </a:prstGeom>
          <a:solidFill>
            <a:srgbClr val="00B3FF"/>
          </a:solidFill>
          <a:ln w="12700">
            <a:miter lim="400000"/>
          </a:ln>
        </p:spPr>
        <p:txBody>
          <a:bodyPr lIns="45719" rIns="45719" anchor="ctr"/>
          <a:lstStyle/>
          <a:p>
            <a:pPr algn="ctr">
              <a:defRPr>
                <a:solidFill>
                  <a:srgbClr val="FFFFFF"/>
                </a:solidFill>
                <a:latin typeface="Calibri"/>
                <a:ea typeface="Calibri"/>
                <a:cs typeface="Calibri"/>
              </a:defRPr>
            </a:pPr>
            <a:endParaRPr/>
          </a:p>
        </p:txBody>
      </p:sp>
      <p:pic>
        <p:nvPicPr>
          <p:cNvPr id="1246908754" name="Grafik 9" descr="Grafik 9"/>
          <p:cNvPicPr>
            <a:picLocks noChangeAspect="1"/>
          </p:cNvPicPr>
          <p:nvPr/>
        </p:nvPicPr>
        <p:blipFill rotWithShape="1">
          <a:blip r:embed="rId12"/>
          <a:stretch/>
        </p:blipFill>
        <p:spPr bwMode="auto">
          <a:xfrm>
            <a:off x="264569" y="286259"/>
            <a:ext cx="1749582" cy="452724"/>
          </a:xfrm>
          <a:prstGeom prst="rect">
            <a:avLst/>
          </a:prstGeom>
          <a:ln w="12700">
            <a:miter lim="400000"/>
          </a:ln>
        </p:spPr>
      </p:pic>
      <p:pic>
        <p:nvPicPr>
          <p:cNvPr id="910157639" name="Grafik 12" descr="Grafik 12"/>
          <p:cNvPicPr>
            <a:picLocks noChangeAspect="1"/>
          </p:cNvPicPr>
          <p:nvPr/>
        </p:nvPicPr>
        <p:blipFill rotWithShape="1">
          <a:blip r:embed="rId13"/>
          <a:stretch/>
        </p:blipFill>
        <p:spPr bwMode="auto">
          <a:xfrm>
            <a:off x="141999" y="6009919"/>
            <a:ext cx="1778790" cy="446205"/>
          </a:xfrm>
          <a:prstGeom prst="rect">
            <a:avLst/>
          </a:prstGeom>
          <a:ln w="12700">
            <a:miter lim="400000"/>
          </a:ln>
        </p:spPr>
      </p:pic>
      <p:pic>
        <p:nvPicPr>
          <p:cNvPr id="905539457" name="Grafik 14" descr="Grafik 14"/>
          <p:cNvPicPr>
            <a:picLocks noChangeAspect="1"/>
          </p:cNvPicPr>
          <p:nvPr/>
        </p:nvPicPr>
        <p:blipFill rotWithShape="1">
          <a:blip r:embed="rId14"/>
          <a:stretch/>
        </p:blipFill>
        <p:spPr bwMode="auto">
          <a:xfrm>
            <a:off x="2225589" y="5957987"/>
            <a:ext cx="1482795" cy="550070"/>
          </a:xfrm>
          <a:prstGeom prst="rect">
            <a:avLst/>
          </a:prstGeom>
          <a:ln w="12700">
            <a:miter lim="400000"/>
          </a:ln>
        </p:spPr>
      </p:pic>
      <p:pic>
        <p:nvPicPr>
          <p:cNvPr id="314759347" name="Grafik 16" descr="Grafik 16"/>
          <p:cNvPicPr>
            <a:picLocks noChangeAspect="1"/>
          </p:cNvPicPr>
          <p:nvPr/>
        </p:nvPicPr>
        <p:blipFill rotWithShape="1">
          <a:blip r:embed="rId15"/>
          <a:stretch/>
        </p:blipFill>
        <p:spPr bwMode="auto">
          <a:xfrm>
            <a:off x="10086094" y="217200"/>
            <a:ext cx="1453006" cy="521784"/>
          </a:xfrm>
          <a:prstGeom prst="rect">
            <a:avLst/>
          </a:prstGeom>
          <a:ln w="12700">
            <a:miter lim="400000"/>
          </a:ln>
        </p:spPr>
      </p:pic>
      <p:sp>
        <p:nvSpPr>
          <p:cNvPr id="1510757834" name="Titeltext"/>
          <p:cNvSpPr txBox="1">
            <a:spLocks noGrp="1"/>
          </p:cNvSpPr>
          <p:nvPr>
            <p:ph type="title"/>
          </p:nvPr>
        </p:nvSpPr>
        <p:spPr bwMode="auto">
          <a:xfrm>
            <a:off x="609600" y="92074"/>
            <a:ext cx="10972800" cy="1508127"/>
          </a:xfrm>
          <a:prstGeom prst="rect">
            <a:avLst/>
          </a:prstGeom>
          <a:ln w="12700">
            <a:miter lim="400000"/>
          </a:ln>
        </p:spPr>
        <p:txBody>
          <a:bodyPr lIns="45719" rIns="45719" anchor="ctr">
            <a:normAutofit/>
          </a:bodyPr>
          <a:lstStyle/>
          <a:p>
            <a:pPr>
              <a:defRPr/>
            </a:pPr>
            <a:r>
              <a:t>Titeltext</a:t>
            </a:r>
          </a:p>
        </p:txBody>
      </p:sp>
      <p:sp>
        <p:nvSpPr>
          <p:cNvPr id="383631220" name="Textebene 1…"/>
          <p:cNvSpPr txBox="1">
            <a:spLocks noGrp="1"/>
          </p:cNvSpPr>
          <p:nvPr>
            <p:ph type="body" idx="1"/>
          </p:nvPr>
        </p:nvSpPr>
        <p:spPr bwMode="auto">
          <a:xfrm>
            <a:off x="609600" y="1600200"/>
            <a:ext cx="10972800" cy="5257800"/>
          </a:xfrm>
          <a:prstGeom prst="rect">
            <a:avLst/>
          </a:prstGeom>
          <a:ln w="12700">
            <a:miter lim="400000"/>
          </a:ln>
        </p:spPr>
        <p:txBody>
          <a:bodyPr lIns="45719" rIns="45719">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019563616" name="Foliennummer"/>
          <p:cNvSpPr txBox="1">
            <a:spLocks noGrp="1"/>
          </p:cNvSpPr>
          <p:nvPr>
            <p:ph type="sldNum" sz="quarter" idx="2"/>
          </p:nvPr>
        </p:nvSpPr>
        <p:spPr bwMode="auto">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defRPr/>
            </a:pPr>
            <a:fld id="{86CB4B4D-7CA3-9044-876B-883B54F8677D}" type="slidenum">
              <a:rPr/>
              <a:t>‹Nr.›</a:t>
            </a:fld>
            <a:endParaRPr/>
          </a:p>
        </p:txBody>
      </p:sp>
      <p:pic>
        <p:nvPicPr>
          <p:cNvPr id="7" name="Grafik 6">
            <a:extLst>
              <a:ext uri="{FF2B5EF4-FFF2-40B4-BE49-F238E27FC236}">
                <a16:creationId xmlns:a16="http://schemas.microsoft.com/office/drawing/2014/main" id="{DCF95264-7526-231C-17F4-3BEF4982F0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4569" y="1139569"/>
            <a:ext cx="1614556" cy="8574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1pPr>
      <a:lvl2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2pPr>
      <a:lvl3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3pPr>
      <a:lvl4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4pPr>
      <a:lvl5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5pPr>
      <a:lvl6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6pPr>
      <a:lvl7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7pPr>
      <a:lvl8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8pPr>
      <a:lvl9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9pPr>
    </p:titleStyle>
    <p:body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p:bodyStyle>
    <p:otherStyle>
      <a:lvl1pPr marL="0" marR="0" indent="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1pPr>
      <a:lvl2pPr marL="0" marR="0" indent="4572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2pPr>
      <a:lvl3pPr marL="0" marR="0" indent="9144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3pPr>
      <a:lvl4pPr marL="0" marR="0" indent="13716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4pPr>
      <a:lvl5pPr marL="0" marR="0" indent="18288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5pPr>
      <a:lvl6pPr marL="0" marR="0" indent="22860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6pPr>
      <a:lvl7pPr marL="0" marR="0" indent="27432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7pPr>
      <a:lvl8pPr marL="0" marR="0" indent="32004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8pPr>
      <a:lvl9pPr marL="0" marR="0" indent="36576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rundschuldiagnose.westermann.de/" TargetMode="External"/><Relationship Id="rId2" Type="http://schemas.openxmlformats.org/officeDocument/2006/relationships/hyperlink" Target="https://diagnostik.klett.de/" TargetMode="External"/><Relationship Id="rId1" Type="http://schemas.openxmlformats.org/officeDocument/2006/relationships/slideLayout" Target="../slideLayouts/slideLayout7.xml"/><Relationship Id="rId6" Type="http://schemas.openxmlformats.org/officeDocument/2006/relationships/hyperlink" Target="https://quop.de/de/start/" TargetMode="External"/><Relationship Id="rId5" Type="http://schemas.openxmlformats.org/officeDocument/2006/relationships/hyperlink" Target="https://splint.schule/" TargetMode="External"/><Relationship Id="rId4" Type="http://schemas.openxmlformats.org/officeDocument/2006/relationships/hyperlink" Target="https://de.bettermark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onja.nonte@uni-osnabrueck.de" TargetMode="External"/><Relationship Id="rId2" Type="http://schemas.openxmlformats.org/officeDocument/2006/relationships/hyperlink" Target="https://www.digischukumpk.de/" TargetMode="Externa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iss-sprachbildung.de/angebote-fuer-die-praxis/tool-dokumentation/qualitaetscheck-der-diagnose-tools/qualitaetscheck-der-diagnose-tools-fuer-die-primarstufe/" TargetMode="Externa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7/978-3-658-38377-0_10" TargetMode="External"/><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i.org/10.1080/13603120701721839" TargetMode="External"/><Relationship Id="rId5" Type="http://schemas.openxmlformats.org/officeDocument/2006/relationships/hyperlink" Target="https://doi.org/10.1007/s10833-019-09345-3" TargetMode="External"/><Relationship Id="rId4" Type="http://schemas.openxmlformats.org/officeDocument/2006/relationships/hyperlink" Target="https://doi.org/10.1016/j.tate.2016.07.011"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lernen.digital/" TargetMode="External"/><Relationship Id="rId7" Type="http://schemas.openxmlformats.org/officeDocument/2006/relationships/hyperlink" Target="https://www.youtube.com/watch?v=0FnF7H-1B_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bmbf.de/SharedDocs/Publikationen/de/bmbf/3/846628_Kompetenzzentren_fuer_digitales_und_digital_gestuetztes_Unterrichten.pdf?__blob=publicationFile&amp;v=2" TargetMode="External"/><Relationship Id="rId5" Type="http://schemas.openxmlformats.org/officeDocument/2006/relationships/hyperlink" Target="https://www.bmbf.de/SharedDocs/Publikationen/de/bmbf/3/814738_Kompetenzzentren_fuer_digitales_und_digital_gestuetztes_Unterrichten.pdf?__blob=publicationFile&amp;v=2" TargetMode="External"/><Relationship Id="rId4" Type="http://schemas.openxmlformats.org/officeDocument/2006/relationships/hyperlink" Target="https://lernen.digital/verbuende/digischukumpk/"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image" Target="../media/image56.png"/><Relationship Id="rId9" Type="http://schemas.openxmlformats.org/officeDocument/2006/relationships/hyperlink" Target="https://www.digischukumpk.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9260265" name="Textfeld 3"/>
          <p:cNvSpPr txBox="1"/>
          <p:nvPr/>
        </p:nvSpPr>
        <p:spPr bwMode="auto">
          <a:xfrm>
            <a:off x="445168" y="3066870"/>
            <a:ext cx="8698832" cy="1569660"/>
          </a:xfrm>
          <a:prstGeom prst="rect">
            <a:avLst/>
          </a:prstGeom>
          <a:ln w="12700">
            <a:miter lim="400000"/>
          </a:ln>
        </p:spPr>
        <p:txBody>
          <a:bodyPr wrap="square" lIns="45719" rIns="45719">
            <a:spAutoFit/>
          </a:bodyPr>
          <a:lstStyle/>
          <a:p>
            <a:pPr>
              <a:defRPr sz="2800" b="1"/>
            </a:pPr>
            <a:r>
              <a:rPr lang="de-DE" sz="3200" dirty="0">
                <a:solidFill>
                  <a:schemeClr val="bg1"/>
                </a:solidFill>
                <a:latin typeface="Kantumruy Pro" pitchFamily="2" charset="0"/>
                <a:cs typeface="Kantumruy Pro" pitchFamily="2" charset="0"/>
              </a:rPr>
              <a:t>Schwerpunktmodul 3 – Diagnoseprozesse sichtbar und nutzbar machen – Grundlagen für ein systematisches Konzept</a:t>
            </a:r>
            <a:endParaRPr sz="3200" dirty="0">
              <a:solidFill>
                <a:schemeClr val="bg1"/>
              </a:solidFill>
              <a:latin typeface="Kantumruy Pro" pitchFamily="2" charset="0"/>
              <a:cs typeface="Kantumruy Pro" pitchFamily="2" charset="0"/>
            </a:endParaRPr>
          </a:p>
        </p:txBody>
      </p:sp>
      <p:sp>
        <p:nvSpPr>
          <p:cNvPr id="1778131514" name="Rechteck"/>
          <p:cNvSpPr/>
          <p:nvPr/>
        </p:nvSpPr>
        <p:spPr bwMode="auto">
          <a:xfrm>
            <a:off x="7743537" y="4237897"/>
            <a:ext cx="3416327" cy="2062268"/>
          </a:xfrm>
          <a:prstGeom prst="rect">
            <a:avLst/>
          </a:prstGeom>
          <a:solidFill>
            <a:srgbClr val="89DAFF"/>
          </a:solidFill>
          <a:ln w="12700" cap="flat">
            <a:solidFill>
              <a:srgbClr val="89DAFF"/>
            </a:solidFill>
            <a:prstDash val="solid"/>
            <a:miter lim="8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r>
              <a:rPr lang="de-DE" dirty="0"/>
              <a:t>Name der Schule</a:t>
            </a:r>
          </a:p>
          <a:p>
            <a:pPr algn="ctr">
              <a:defRPr>
                <a:solidFill>
                  <a:srgbClr val="FFFFFF"/>
                </a:solidFill>
              </a:defRPr>
            </a:pPr>
            <a:endParaRPr lang="de-DE" dirty="0"/>
          </a:p>
          <a:p>
            <a:pPr algn="ctr">
              <a:defRPr>
                <a:solidFill>
                  <a:srgbClr val="FFFFFF"/>
                </a:solidFill>
              </a:defRPr>
            </a:pPr>
            <a:r>
              <a:rPr lang="de-DE" dirty="0"/>
              <a:t>Name &amp; Institution </a:t>
            </a:r>
            <a:r>
              <a:rPr lang="de-DE" dirty="0" err="1"/>
              <a:t>Fortbildner:in</a:t>
            </a:r>
            <a:r>
              <a:rPr lang="de-DE" dirty="0"/>
              <a:t> </a:t>
            </a:r>
          </a:p>
          <a:p>
            <a:pPr algn="ctr">
              <a:defRPr>
                <a:solidFill>
                  <a:srgbClr val="FFFFFF"/>
                </a:solidFill>
              </a:defRPr>
            </a:pPr>
            <a:r>
              <a:rPr lang="de-DE" dirty="0"/>
              <a:t>Datum</a:t>
            </a:r>
          </a:p>
        </p:txBody>
      </p:sp>
      <p:sp>
        <p:nvSpPr>
          <p:cNvPr id="5" name="Textfeld 3">
            <a:extLst>
              <a:ext uri="{FF2B5EF4-FFF2-40B4-BE49-F238E27FC236}">
                <a16:creationId xmlns:a16="http://schemas.microsoft.com/office/drawing/2014/main" id="{470548ED-89E6-7C9D-BD99-CA3E79CC33FF}"/>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7283455" name="Titel 1"/>
          <p:cNvSpPr>
            <a:spLocks noGrp="1"/>
          </p:cNvSpPr>
          <p:nvPr>
            <p:ph type="title" idx="4294967295"/>
          </p:nvPr>
        </p:nvSpPr>
        <p:spPr bwMode="auto">
          <a:xfrm>
            <a:off x="455956" y="152677"/>
            <a:ext cx="10515600" cy="1325563"/>
          </a:xfrm>
        </p:spPr>
        <p:txBody>
          <a:bodyPr/>
          <a:lstStyle/>
          <a:p>
            <a:pPr>
              <a:defRPr/>
            </a:pPr>
            <a:r>
              <a:rPr lang="de-DE" dirty="0">
                <a:highlight>
                  <a:srgbClr val="FFFFFF"/>
                </a:highlight>
                <a:latin typeface="Kantumruy Pro" pitchFamily="2" charset="0"/>
                <a:cs typeface="Kantumruy Pro" pitchFamily="2" charset="0"/>
              </a:rPr>
              <a:t>Datennutzung</a:t>
            </a:r>
            <a:br>
              <a:rPr lang="de-DE" dirty="0">
                <a:highlight>
                  <a:srgbClr val="FFFFFF"/>
                </a:highlight>
                <a:latin typeface="Kantumruy Pro" pitchFamily="2" charset="0"/>
                <a:cs typeface="Kantumruy Pro" pitchFamily="2" charset="0"/>
              </a:rPr>
            </a:br>
            <a:r>
              <a:rPr lang="de-DE" dirty="0">
                <a:highlight>
                  <a:srgbClr val="FFFFFF"/>
                </a:highlight>
                <a:latin typeface="Kantumruy Pro" pitchFamily="2" charset="0"/>
                <a:cs typeface="Kantumruy Pro" pitchFamily="2" charset="0"/>
              </a:rPr>
              <a:t>im Prozess</a:t>
            </a:r>
            <a:endParaRPr lang="en-US" dirty="0">
              <a:highlight>
                <a:srgbClr val="FFFFFF"/>
              </a:highlight>
              <a:latin typeface="Kantumruy Pro" pitchFamily="2" charset="0"/>
              <a:cs typeface="Kantumruy Pro" pitchFamily="2" charset="0"/>
            </a:endParaRPr>
          </a:p>
        </p:txBody>
      </p:sp>
      <p:sp>
        <p:nvSpPr>
          <p:cNvPr id="271130168" name="Textfeld 14"/>
          <p:cNvSpPr txBox="1"/>
          <p:nvPr/>
        </p:nvSpPr>
        <p:spPr bwMode="auto">
          <a:xfrm>
            <a:off x="9271192" y="5827096"/>
            <a:ext cx="2559860" cy="43088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defRPr/>
            </a:pPr>
            <a:r>
              <a:rPr lang="de-DE" sz="1100" dirty="0">
                <a:solidFill>
                  <a:schemeClr val="bg2">
                    <a:lumMod val="10000"/>
                  </a:schemeClr>
                </a:solidFill>
              </a:rPr>
              <a:t>(In Anlehnung an Lai &amp; Schildkamp, 2013; </a:t>
            </a:r>
            <a:r>
              <a:rPr lang="de-DE" sz="1100" dirty="0" err="1">
                <a:solidFill>
                  <a:schemeClr val="bg2">
                    <a:lumMod val="10000"/>
                  </a:schemeClr>
                </a:solidFill>
              </a:rPr>
              <a:t>Mandinach</a:t>
            </a:r>
            <a:r>
              <a:rPr lang="de-DE" sz="1100" dirty="0">
                <a:solidFill>
                  <a:schemeClr val="bg2">
                    <a:lumMod val="10000"/>
                  </a:schemeClr>
                </a:solidFill>
              </a:rPr>
              <a:t> &amp; Gummer, 2016)</a:t>
            </a:r>
            <a:endParaRPr sz="1600" dirty="0"/>
          </a:p>
        </p:txBody>
      </p:sp>
      <p:graphicFrame>
        <p:nvGraphicFramePr>
          <p:cNvPr id="170675933" name="Diagramm 2"/>
          <p:cNvGraphicFramePr>
            <a:graphicFrameLocks/>
          </p:cNvGraphicFramePr>
          <p:nvPr>
            <p:extLst>
              <p:ext uri="{D42A27DB-BD31-4B8C-83A1-F6EECF244321}">
                <p14:modId xmlns:p14="http://schemas.microsoft.com/office/powerpoint/2010/main" val="329300725"/>
              </p:ext>
            </p:extLst>
          </p:nvPr>
        </p:nvGraphicFramePr>
        <p:xfrm>
          <a:off x="3427159" y="476637"/>
          <a:ext cx="6204980" cy="5565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6502572" name="Verbinder: gewinkelt 51"/>
          <p:cNvCxnSpPr/>
          <p:nvPr/>
        </p:nvCxnSpPr>
        <p:spPr bwMode="auto">
          <a:xfrm rot="10800000" flipV="1">
            <a:off x="3166946" y="6042539"/>
            <a:ext cx="4861932" cy="173779"/>
          </a:xfrm>
          <a:prstGeom prst="bentConnector3">
            <a:avLst>
              <a:gd name="adj1" fmla="val -306"/>
            </a:avLst>
          </a:prstGeom>
          <a:ln/>
        </p:spPr>
        <p:style>
          <a:lnRef idx="2">
            <a:schemeClr val="dk1"/>
          </a:lnRef>
          <a:fillRef idx="0">
            <a:schemeClr val="dk1"/>
          </a:fillRef>
          <a:effectRef idx="1">
            <a:schemeClr val="dk1"/>
          </a:effectRef>
          <a:fontRef idx="minor">
            <a:schemeClr val="tx1"/>
          </a:fontRef>
        </p:style>
      </p:cxnSp>
      <p:cxnSp>
        <p:nvCxnSpPr>
          <p:cNvPr id="2073220463" name="Verbinder: gewinkelt 56"/>
          <p:cNvCxnSpPr/>
          <p:nvPr/>
        </p:nvCxnSpPr>
        <p:spPr bwMode="auto">
          <a:xfrm rot="5400000" flipH="1" flipV="1">
            <a:off x="919881" y="3452563"/>
            <a:ext cx="5010823" cy="516691"/>
          </a:xfrm>
          <a:prstGeom prst="bentConnector3">
            <a:avLst>
              <a:gd name="adj1" fmla="val 99998"/>
            </a:avLst>
          </a:prstGeom>
          <a:ln>
            <a:tailEnd type="triangle"/>
          </a:ln>
        </p:spPr>
        <p:style>
          <a:lnRef idx="2">
            <a:schemeClr val="dk1"/>
          </a:lnRef>
          <a:fillRef idx="0">
            <a:schemeClr val="dk1"/>
          </a:fillRef>
          <a:effectRef idx="1">
            <a:schemeClr val="dk1"/>
          </a:effectRef>
          <a:fontRef idx="minor">
            <a:schemeClr val="tx1"/>
          </a:fontRef>
        </p:style>
      </p:cxnSp>
      <p:pic>
        <p:nvPicPr>
          <p:cNvPr id="96643940" name="Grafik 7" descr="Geöffnetes Buch mit einfarbiger Füllung"/>
          <p:cNvPicPr>
            <a:picLocks noChangeAspect="1"/>
          </p:cNvPicPr>
          <p:nvPr/>
        </p:nvPicPr>
        <p:blipFill rotWithShape="1">
          <a:blip r:embed="rId8"/>
          <a:stretch/>
        </p:blipFill>
        <p:spPr bwMode="auto">
          <a:xfrm>
            <a:off x="10514356" y="589105"/>
            <a:ext cx="914400" cy="914400"/>
          </a:xfrm>
          <a:prstGeom prst="rect">
            <a:avLst/>
          </a:prstGeom>
        </p:spPr>
      </p:pic>
      <p:sp>
        <p:nvSpPr>
          <p:cNvPr id="16" name="Textfeld 2">
            <a:extLst>
              <a:ext uri="{FF2B5EF4-FFF2-40B4-BE49-F238E27FC236}">
                <a16:creationId xmlns:a16="http://schemas.microsoft.com/office/drawing/2014/main" id="{7FF0D10B-775E-B7C8-A6D8-4939BA87CBD9}"/>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7CF57-76E6-BEE0-4C27-95D28A23E2B2}"/>
              </a:ext>
            </a:extLst>
          </p:cNvPr>
          <p:cNvSpPr>
            <a:spLocks noGrp="1"/>
          </p:cNvSpPr>
          <p:nvPr>
            <p:ph type="title" idx="4294967295"/>
          </p:nvPr>
        </p:nvSpPr>
        <p:spPr>
          <a:xfrm>
            <a:off x="372979" y="18255"/>
            <a:ext cx="10680700" cy="1325563"/>
          </a:xfrm>
        </p:spPr>
        <p:txBody>
          <a:bodyPr/>
          <a:lstStyle/>
          <a:p>
            <a:r>
              <a:rPr lang="de-DE" dirty="0">
                <a:latin typeface="Kantumruy Pro" pitchFamily="2" charset="0"/>
                <a:cs typeface="Kantumruy Pro" pitchFamily="2" charset="0"/>
              </a:rPr>
              <a:t>Digitale Tools zur Erfassung &amp; Visualisierung von Daten</a:t>
            </a:r>
          </a:p>
        </p:txBody>
      </p:sp>
      <p:graphicFrame>
        <p:nvGraphicFramePr>
          <p:cNvPr id="4" name="Tabelle 3">
            <a:extLst>
              <a:ext uri="{FF2B5EF4-FFF2-40B4-BE49-F238E27FC236}">
                <a16:creationId xmlns:a16="http://schemas.microsoft.com/office/drawing/2014/main" id="{7CAC68C1-9529-3A36-82FF-691E994E559C}"/>
              </a:ext>
            </a:extLst>
          </p:cNvPr>
          <p:cNvGraphicFramePr>
            <a:graphicFrameLocks noGrp="1"/>
          </p:cNvGraphicFramePr>
          <p:nvPr>
            <p:extLst>
              <p:ext uri="{D42A27DB-BD31-4B8C-83A1-F6EECF244321}">
                <p14:modId xmlns:p14="http://schemas.microsoft.com/office/powerpoint/2010/main" val="995023352"/>
              </p:ext>
            </p:extLst>
          </p:nvPr>
        </p:nvGraphicFramePr>
        <p:xfrm>
          <a:off x="273575" y="1198675"/>
          <a:ext cx="11644850" cy="4833765"/>
        </p:xfrm>
        <a:graphic>
          <a:graphicData uri="http://schemas.openxmlformats.org/drawingml/2006/table">
            <a:tbl>
              <a:tblPr firstRow="1" bandRow="1">
                <a:tableStyleId>{7DF18680-E054-41AD-8BC1-D1AEF772440D}</a:tableStyleId>
              </a:tblPr>
              <a:tblGrid>
                <a:gridCol w="2328970">
                  <a:extLst>
                    <a:ext uri="{9D8B030D-6E8A-4147-A177-3AD203B41FA5}">
                      <a16:colId xmlns:a16="http://schemas.microsoft.com/office/drawing/2014/main" val="2609747035"/>
                    </a:ext>
                  </a:extLst>
                </a:gridCol>
                <a:gridCol w="2328970">
                  <a:extLst>
                    <a:ext uri="{9D8B030D-6E8A-4147-A177-3AD203B41FA5}">
                      <a16:colId xmlns:a16="http://schemas.microsoft.com/office/drawing/2014/main" val="256563271"/>
                    </a:ext>
                  </a:extLst>
                </a:gridCol>
                <a:gridCol w="2328970">
                  <a:extLst>
                    <a:ext uri="{9D8B030D-6E8A-4147-A177-3AD203B41FA5}">
                      <a16:colId xmlns:a16="http://schemas.microsoft.com/office/drawing/2014/main" val="3279807037"/>
                    </a:ext>
                  </a:extLst>
                </a:gridCol>
                <a:gridCol w="2328970">
                  <a:extLst>
                    <a:ext uri="{9D8B030D-6E8A-4147-A177-3AD203B41FA5}">
                      <a16:colId xmlns:a16="http://schemas.microsoft.com/office/drawing/2014/main" val="4162977193"/>
                    </a:ext>
                  </a:extLst>
                </a:gridCol>
                <a:gridCol w="2328970">
                  <a:extLst>
                    <a:ext uri="{9D8B030D-6E8A-4147-A177-3AD203B41FA5}">
                      <a16:colId xmlns:a16="http://schemas.microsoft.com/office/drawing/2014/main" val="2301463345"/>
                    </a:ext>
                  </a:extLst>
                </a:gridCol>
              </a:tblGrid>
              <a:tr h="536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Klett Diagnostikportal</a:t>
                      </a:r>
                    </a:p>
                    <a:p>
                      <a:pPr algn="ctr"/>
                      <a:endParaRPr lang="de-DE" sz="1400" dirty="0"/>
                    </a:p>
                  </a:txBody>
                  <a:tcPr>
                    <a:solidFill>
                      <a:srgbClr val="4AC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 Westermann Online-Diagnose (Grundschulen)</a:t>
                      </a:r>
                    </a:p>
                  </a:txBody>
                  <a:tcPr>
                    <a:solidFill>
                      <a:srgbClr val="4AC9FF"/>
                    </a:solidFill>
                  </a:tcPr>
                </a:tc>
                <a:tc>
                  <a:txBody>
                    <a:bodyPr/>
                    <a:lstStyle/>
                    <a:p>
                      <a:pPr algn="ctr"/>
                      <a:r>
                        <a:rPr lang="de-DE" sz="1400" dirty="0" err="1"/>
                        <a:t>Bettermarks</a:t>
                      </a:r>
                      <a:endParaRPr lang="de-DE" sz="1400" dirty="0"/>
                    </a:p>
                  </a:txBody>
                  <a:tcPr>
                    <a:solidFill>
                      <a:srgbClr val="4AC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SPLINT</a:t>
                      </a:r>
                    </a:p>
                    <a:p>
                      <a:pPr algn="ctr"/>
                      <a:endParaRPr lang="de-DE" sz="1400" dirty="0"/>
                    </a:p>
                  </a:txBody>
                  <a:tcPr>
                    <a:solidFill>
                      <a:srgbClr val="4AC9FF"/>
                    </a:solidFill>
                  </a:tcPr>
                </a:tc>
                <a:tc>
                  <a:txBody>
                    <a:bodyPr/>
                    <a:lstStyle/>
                    <a:p>
                      <a:pPr algn="ctr"/>
                      <a:r>
                        <a:rPr lang="de-DE" sz="1400" dirty="0" err="1"/>
                        <a:t>Quop</a:t>
                      </a:r>
                      <a:r>
                        <a:rPr lang="de-DE" sz="1400" dirty="0"/>
                        <a:t>.</a:t>
                      </a:r>
                    </a:p>
                  </a:txBody>
                  <a:tcPr>
                    <a:solidFill>
                      <a:srgbClr val="4AC9FF"/>
                    </a:solidFill>
                  </a:tcPr>
                </a:tc>
                <a:extLst>
                  <a:ext uri="{0D108BD9-81ED-4DB2-BD59-A6C34878D82A}">
                    <a16:rowId xmlns:a16="http://schemas.microsoft.com/office/drawing/2014/main" val="3912115458"/>
                  </a:ext>
                </a:extLst>
              </a:tr>
              <a:tr h="2031711">
                <a:tc>
                  <a:txBody>
                    <a:bodyPr/>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200" kern="1200" dirty="0">
                          <a:solidFill>
                            <a:schemeClr val="tx1"/>
                          </a:solidFill>
                          <a:effectLst/>
                          <a:latin typeface="+mn-lt"/>
                          <a:ea typeface="+mn-ea"/>
                          <a:cs typeface="Fredoka regular"/>
                        </a:rPr>
                        <a:t>Standardisierte Tests für verschiedene Diagnosebereiche für die Klassenstufen 1-4 inkl. Online-Auswertung</a:t>
                      </a:r>
                      <a:endParaRPr lang="de-DE" sz="1200" dirty="0">
                        <a:latin typeface="+mn-lt"/>
                        <a:cs typeface="Fredoka regular"/>
                      </a:endParaRPr>
                    </a:p>
                    <a:p>
                      <a:pPr algn="l"/>
                      <a:endParaRPr lang="de-DE" sz="1200" dirty="0">
                        <a:latin typeface="+mn-lt"/>
                      </a:endParaRP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Online Tests, die angepasst und zusammengestellt werden können</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Online-Auswertung mit detaillierten Ansichten der Antworten der </a:t>
                      </a:r>
                      <a:r>
                        <a:rPr kumimoji="0" lang="de-DE" sz="1200" b="0" i="0" u="none" strike="noStrike" kern="1200" cap="none" spc="0" normalizeH="0" baseline="0" noProof="0" dirty="0" err="1">
                          <a:ln>
                            <a:noFill/>
                          </a:ln>
                          <a:solidFill>
                            <a:prstClr val="black"/>
                          </a:solidFill>
                          <a:effectLst/>
                          <a:uLnTx/>
                          <a:uFillTx/>
                          <a:latin typeface="+mn-lt"/>
                          <a:ea typeface="+mn-ea"/>
                          <a:cs typeface="Fredoka regular"/>
                        </a:rPr>
                        <a:t>SuS</a:t>
                      </a:r>
                      <a:r>
                        <a:rPr kumimoji="0" lang="de-DE" sz="1200" b="0" i="0" u="none" strike="noStrike" kern="1200" cap="none" spc="0" normalizeH="0" baseline="0" noProof="0" dirty="0">
                          <a:ln>
                            <a:noFill/>
                          </a:ln>
                          <a:solidFill>
                            <a:prstClr val="black"/>
                          </a:solidFill>
                          <a:effectLst/>
                          <a:uLnTx/>
                          <a:uFillTx/>
                          <a:latin typeface="+mn-lt"/>
                          <a:ea typeface="+mn-ea"/>
                          <a:cs typeface="Fredoka regular"/>
                        </a:rPr>
                        <a:t> mit Fehlerrückmeldung</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Erstellung von Individuellen Fördermappen mit Material möglich</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Klassenstufen 2-4 </a:t>
                      </a: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50" cap="none" spc="0" normalizeH="0" baseline="0" noProof="0" dirty="0">
                          <a:ln>
                            <a:noFill/>
                          </a:ln>
                          <a:solidFill>
                            <a:prstClr val="black"/>
                          </a:solidFill>
                          <a:effectLst/>
                          <a:uLnTx/>
                          <a:uFillTx/>
                          <a:latin typeface="+mn-lt"/>
                          <a:ea typeface="Calibri" panose="020F0502020204030204" pitchFamily="34" charset="0"/>
                          <a:cs typeface="Fredoka regular"/>
                        </a:rPr>
                        <a:t>Intelligente Tutorielle Systeme (ITS) mit interaktiven Tafelbildern, adaptive Übungen und intelligenten Lernpfaden mit Material für alle Phasen des Unterrichts</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50" cap="none" spc="0" normalizeH="0" baseline="0" noProof="0" dirty="0">
                          <a:ln>
                            <a:noFill/>
                          </a:ln>
                          <a:solidFill>
                            <a:prstClr val="black"/>
                          </a:solidFill>
                          <a:effectLst/>
                          <a:uLnTx/>
                          <a:uFillTx/>
                          <a:latin typeface="+mn-lt"/>
                          <a:ea typeface="Calibri" panose="020F0502020204030204" pitchFamily="34" charset="0"/>
                          <a:cs typeface="Fredoka regular"/>
                        </a:rPr>
                        <a:t>Fortschritte können von Eltern, Lehrpersonen und Lernenden verfolgt werden</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50" cap="none" spc="0" normalizeH="0" baseline="0" noProof="0" dirty="0">
                          <a:ln>
                            <a:noFill/>
                          </a:ln>
                          <a:solidFill>
                            <a:prstClr val="black"/>
                          </a:solidFill>
                          <a:effectLst/>
                          <a:uLnTx/>
                          <a:uFillTx/>
                          <a:latin typeface="+mn-lt"/>
                          <a:ea typeface="Calibri" panose="020F0502020204030204" pitchFamily="34" charset="0"/>
                          <a:cs typeface="Fredoka regular"/>
                        </a:rPr>
                        <a:t>Ab Klassenstufe 4</a:t>
                      </a: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Tool für Beobachtung, Förderplanung &amp; Reflexion</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Diagnosehilfen und Beobachtungsbögen </a:t>
                      </a:r>
                    </a:p>
                    <a:p>
                      <a:pPr algn="l"/>
                      <a:endParaRPr lang="de-DE" sz="1200" dirty="0">
                        <a:latin typeface="+mn-lt"/>
                      </a:endParaRP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Lernende machen alle 2-3 Wochen einen kurzen </a:t>
                      </a:r>
                      <a:r>
                        <a:rPr kumimoji="0" lang="de-DE" sz="1200" b="0" i="0" u="none" strike="noStrike" kern="1200" cap="none" spc="0" normalizeH="0" baseline="0" noProof="0" dirty="0" err="1">
                          <a:ln>
                            <a:noFill/>
                          </a:ln>
                          <a:solidFill>
                            <a:prstClr val="black"/>
                          </a:solidFill>
                          <a:effectLst/>
                          <a:uLnTx/>
                          <a:uFillTx/>
                          <a:latin typeface="+mn-lt"/>
                          <a:ea typeface="+mn-ea"/>
                          <a:cs typeface="Fredoka regular"/>
                        </a:rPr>
                        <a:t>quop</a:t>
                      </a:r>
                      <a:r>
                        <a:rPr kumimoji="0" lang="de-DE" sz="1200" b="0" i="0" u="none" strike="noStrike" kern="1200" cap="none" spc="0" normalizeH="0" baseline="0" noProof="0" dirty="0">
                          <a:ln>
                            <a:noFill/>
                          </a:ln>
                          <a:solidFill>
                            <a:prstClr val="black"/>
                          </a:solidFill>
                          <a:effectLst/>
                          <a:uLnTx/>
                          <a:uFillTx/>
                          <a:latin typeface="+mn-lt"/>
                          <a:ea typeface="+mn-ea"/>
                          <a:cs typeface="Fredoka regular"/>
                        </a:rPr>
                        <a:t>. Test am Computer (Tests haben alle die gleiche Schwierigkeitsstufe)</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Testergebnisse zeigen eine Lernfortschrittkurve</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Klassenstufen 1-4</a:t>
                      </a:r>
                    </a:p>
                    <a:p>
                      <a:pPr algn="l"/>
                      <a:endParaRPr lang="de-DE" sz="1200" dirty="0">
                        <a:latin typeface="+mn-lt"/>
                      </a:endParaRPr>
                    </a:p>
                  </a:txBody>
                  <a:tcPr>
                    <a:solidFill>
                      <a:srgbClr val="C5EDFF"/>
                    </a:solidFill>
                  </a:tcPr>
                </a:tc>
                <a:extLst>
                  <a:ext uri="{0D108BD9-81ED-4DB2-BD59-A6C34878D82A}">
                    <a16:rowId xmlns:a16="http://schemas.microsoft.com/office/drawing/2014/main" val="299774763"/>
                  </a:ext>
                </a:extLst>
              </a:tr>
              <a:tr h="1545867">
                <a:tc>
                  <a:txBody>
                    <a:bodyPr/>
                    <a:lstStyle/>
                    <a:p>
                      <a:pPr marL="0" marR="0" lvl="0" indent="0" algn="l" defTabSz="1007943"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redoka regular"/>
                        </a:rPr>
                        <a:t>Deutsch</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Hamburger Schreib-Probe (HSP)</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Potsdamer Lesetest (PLT)</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Rostocker Sprachverständnis-Probe (</a:t>
                      </a:r>
                      <a:r>
                        <a:rPr kumimoji="0" lang="de-DE" sz="1200" b="0" i="0" u="none" strike="noStrike" kern="1200" cap="none" spc="0" normalizeH="0" baseline="0" noProof="0" dirty="0" err="1">
                          <a:ln>
                            <a:noFill/>
                          </a:ln>
                          <a:solidFill>
                            <a:prstClr val="black"/>
                          </a:solidFill>
                          <a:effectLst/>
                          <a:uLnTx/>
                          <a:uFillTx/>
                          <a:latin typeface="+mn-lt"/>
                          <a:ea typeface="+mn-ea"/>
                          <a:cs typeface="Fredoka regular"/>
                        </a:rPr>
                        <a:t>RoSP</a:t>
                      </a:r>
                      <a:r>
                        <a:rPr kumimoji="0" lang="de-DE" sz="1200" b="0" i="0" u="none" strike="noStrike" kern="1200" cap="none" spc="0" normalizeH="0" baseline="0" noProof="0" dirty="0">
                          <a:ln>
                            <a:noFill/>
                          </a:ln>
                          <a:solidFill>
                            <a:prstClr val="black"/>
                          </a:solidFill>
                          <a:effectLst/>
                          <a:uLnTx/>
                          <a:uFillTx/>
                          <a:latin typeface="+mn-lt"/>
                          <a:ea typeface="+mn-ea"/>
                          <a:cs typeface="Fredoka regular"/>
                        </a:rPr>
                        <a:t>) </a:t>
                      </a:r>
                    </a:p>
                    <a:p>
                      <a:pPr marL="0" marR="0" lvl="0" indent="0" algn="l" defTabSz="1007943"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redoka regular"/>
                        </a:rPr>
                        <a:t>Mathematik</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Leipziger Rechenprobe (LRP) </a:t>
                      </a:r>
                    </a:p>
                  </a:txBody>
                  <a:tcPr>
                    <a:solidFill>
                      <a:srgbClr val="C5EDFF"/>
                    </a:solidFill>
                  </a:tcPr>
                </a:tc>
                <a:tc>
                  <a:txBody>
                    <a:bodyPr/>
                    <a:lstStyle/>
                    <a:p>
                      <a:pPr marL="0" marR="0" lvl="0" indent="0" algn="l" defTabSz="1007943"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redoka regular"/>
                        </a:rPr>
                        <a:t>Deutsch</a:t>
                      </a:r>
                      <a:r>
                        <a:rPr kumimoji="0" lang="de-DE" sz="1200" b="0" i="0" u="none" strike="noStrike" kern="1200" cap="none" spc="0" normalizeH="0" baseline="0" noProof="0" dirty="0">
                          <a:ln>
                            <a:noFill/>
                          </a:ln>
                          <a:solidFill>
                            <a:prstClr val="black"/>
                          </a:solidFill>
                          <a:effectLst/>
                          <a:uLnTx/>
                          <a:uFillTx/>
                          <a:latin typeface="+mn-lt"/>
                          <a:ea typeface="+mn-ea"/>
                          <a:cs typeface="Fredoka regular"/>
                        </a:rPr>
                        <a:t> </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Lesen und Verstehen, richtig schreiben, Sprache und Sprachgebrauch untersuchen, Texte verfassen </a:t>
                      </a:r>
                    </a:p>
                    <a:p>
                      <a:pPr marL="0" marR="0" lvl="0" indent="0" algn="l" defTabSz="1007943"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redoka regular"/>
                        </a:rPr>
                        <a:t>Mathematik</a:t>
                      </a:r>
                      <a:r>
                        <a:rPr kumimoji="0" lang="de-DE" sz="1200" b="0" i="0" u="none" strike="noStrike" kern="1200" cap="none" spc="0" normalizeH="0" baseline="0" noProof="0" dirty="0">
                          <a:ln>
                            <a:noFill/>
                          </a:ln>
                          <a:solidFill>
                            <a:prstClr val="black"/>
                          </a:solidFill>
                          <a:effectLst/>
                          <a:uLnTx/>
                          <a:uFillTx/>
                          <a:latin typeface="+mn-lt"/>
                          <a:ea typeface="+mn-ea"/>
                          <a:cs typeface="Fredoka regular"/>
                        </a:rPr>
                        <a:t> </a:t>
                      </a:r>
                    </a:p>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Zahlen und Operationen, Raum und Form, Größen und Messen, Daten und Zufall</a:t>
                      </a: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Alle Bereiche der Mathematik </a:t>
                      </a:r>
                    </a:p>
                    <a:p>
                      <a:pPr algn="l"/>
                      <a:endParaRPr lang="de-DE" sz="1200" dirty="0">
                        <a:latin typeface="+mn-lt"/>
                      </a:endParaRP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Alle Bereiche</a:t>
                      </a:r>
                    </a:p>
                    <a:p>
                      <a:pPr algn="l"/>
                      <a:endParaRPr lang="de-DE" sz="1200" dirty="0">
                        <a:latin typeface="+mn-lt"/>
                      </a:endParaRPr>
                    </a:p>
                  </a:txBody>
                  <a:tcPr>
                    <a:solidFill>
                      <a:srgbClr val="C5EDFF"/>
                    </a:solidFill>
                  </a:tcPr>
                </a:tc>
                <a:tc>
                  <a:txBody>
                    <a:bodyPr/>
                    <a:lstStyle/>
                    <a:p>
                      <a:pPr marL="171450" marR="0" lvl="0" indent="-171450" algn="l" defTabSz="1007943"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Fredoka regular"/>
                        </a:rPr>
                        <a:t>Lesen und Mathematik</a:t>
                      </a:r>
                    </a:p>
                    <a:p>
                      <a:pPr algn="l"/>
                      <a:endParaRPr lang="de-DE" sz="1200" dirty="0">
                        <a:latin typeface="+mn-lt"/>
                      </a:endParaRPr>
                    </a:p>
                  </a:txBody>
                  <a:tcPr>
                    <a:solidFill>
                      <a:srgbClr val="C5EDFF"/>
                    </a:solidFill>
                  </a:tcPr>
                </a:tc>
                <a:extLst>
                  <a:ext uri="{0D108BD9-81ED-4DB2-BD59-A6C34878D82A}">
                    <a16:rowId xmlns:a16="http://schemas.microsoft.com/office/drawing/2014/main" val="1931275943"/>
                  </a:ext>
                </a:extLst>
              </a:tr>
              <a:tr h="412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kern="1200" dirty="0">
                          <a:solidFill>
                            <a:schemeClr val="tx1"/>
                          </a:solidFill>
                          <a:effectLst/>
                          <a:latin typeface="+mn-lt"/>
                          <a:ea typeface="+mn-ea"/>
                          <a:cs typeface="Fredoka regular"/>
                          <a:hlinkClick r:id="rId2">
                            <a:extLst>
                              <a:ext uri="{A12FA001-AC4F-418D-AE19-62706E023703}">
                                <ahyp:hlinkClr xmlns:ahyp="http://schemas.microsoft.com/office/drawing/2018/hyperlinkcolor" val="tx"/>
                              </a:ext>
                            </a:extLst>
                          </a:hlinkClick>
                        </a:rPr>
                        <a:t>https://diagnostik.klett.de/</a:t>
                      </a:r>
                      <a:r>
                        <a:rPr lang="de-DE" sz="1200" kern="1200" dirty="0">
                          <a:solidFill>
                            <a:schemeClr val="tx1"/>
                          </a:solidFill>
                          <a:effectLst/>
                          <a:latin typeface="+mn-lt"/>
                          <a:ea typeface="+mn-ea"/>
                          <a:cs typeface="Fredoka regular"/>
                        </a:rPr>
                        <a:t> </a:t>
                      </a:r>
                    </a:p>
                  </a:txBody>
                  <a:tcPr>
                    <a:solidFill>
                      <a:srgbClr val="C5E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50" dirty="0">
                          <a:solidFill>
                            <a:schemeClr val="tx1"/>
                          </a:solidFill>
                          <a:effectLst/>
                          <a:latin typeface="+mn-lt"/>
                          <a:ea typeface="Calibri" panose="020F0502020204030204" pitchFamily="34" charset="0"/>
                          <a:cs typeface="Fredoka regular"/>
                          <a:hlinkClick r:id="rId3">
                            <a:extLst>
                              <a:ext uri="{A12FA001-AC4F-418D-AE19-62706E023703}">
                                <ahyp:hlinkClr xmlns:ahyp="http://schemas.microsoft.com/office/drawing/2018/hyperlinkcolor" val="tx"/>
                              </a:ext>
                            </a:extLst>
                          </a:hlinkClick>
                        </a:rPr>
                        <a:t>https://grundschuldiagnose.westermann.de/</a:t>
                      </a:r>
                      <a:endParaRPr lang="de-DE" sz="1200" kern="150" dirty="0">
                        <a:solidFill>
                          <a:schemeClr val="tx1"/>
                        </a:solidFill>
                        <a:effectLst/>
                        <a:latin typeface="+mn-lt"/>
                        <a:ea typeface="Calibri" panose="020F0502020204030204" pitchFamily="34" charset="0"/>
                        <a:cs typeface="Fredoka regular"/>
                      </a:endParaRPr>
                    </a:p>
                  </a:txBody>
                  <a:tcPr>
                    <a:solidFill>
                      <a:srgbClr val="C5E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kern="150" dirty="0">
                          <a:solidFill>
                            <a:schemeClr val="tx1"/>
                          </a:solidFill>
                          <a:effectLst/>
                          <a:uFill>
                            <a:solidFill>
                              <a:srgbClr val="000000"/>
                            </a:solidFill>
                          </a:uFill>
                          <a:latin typeface="+mn-lt"/>
                          <a:ea typeface="Calibri" panose="020F0502020204030204" pitchFamily="34" charset="0"/>
                          <a:cs typeface="Fredoka regular"/>
                          <a:hlinkClick r:id="rId4">
                            <a:extLst>
                              <a:ext uri="{A12FA001-AC4F-418D-AE19-62706E023703}">
                                <ahyp:hlinkClr xmlns:ahyp="http://schemas.microsoft.com/office/drawing/2018/hyperlinkcolor" val="tx"/>
                              </a:ext>
                            </a:extLst>
                          </a:hlinkClick>
                        </a:rPr>
                        <a:t>https://de.bettermarks.com/</a:t>
                      </a:r>
                      <a:r>
                        <a:rPr lang="de-DE" sz="1200" kern="150" dirty="0">
                          <a:solidFill>
                            <a:schemeClr val="tx1"/>
                          </a:solidFill>
                          <a:effectLst/>
                          <a:latin typeface="+mn-lt"/>
                          <a:ea typeface="Calibri" panose="020F0502020204030204" pitchFamily="34" charset="0"/>
                          <a:cs typeface="Fredoka regular"/>
                        </a:rPr>
                        <a:t> </a:t>
                      </a:r>
                    </a:p>
                  </a:txBody>
                  <a:tcPr>
                    <a:solidFill>
                      <a:srgbClr val="C5E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cs typeface="Fredoka regular"/>
                          <a:hlinkClick r:id="rId5">
                            <a:extLst>
                              <a:ext uri="{A12FA001-AC4F-418D-AE19-62706E023703}">
                                <ahyp:hlinkClr xmlns:ahyp="http://schemas.microsoft.com/office/drawing/2018/hyperlinkcolor" val="tx"/>
                              </a:ext>
                            </a:extLst>
                          </a:hlinkClick>
                        </a:rPr>
                        <a:t>https://splint.schule/</a:t>
                      </a:r>
                      <a:r>
                        <a:rPr lang="de-DE" sz="1200" dirty="0">
                          <a:solidFill>
                            <a:schemeClr val="tx1"/>
                          </a:solidFill>
                          <a:latin typeface="+mn-lt"/>
                          <a:cs typeface="Fredoka regular"/>
                        </a:rPr>
                        <a:t> </a:t>
                      </a:r>
                    </a:p>
                  </a:txBody>
                  <a:tcPr>
                    <a:solidFill>
                      <a:srgbClr val="C5E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cs typeface="Fredoka regular"/>
                          <a:hlinkClick r:id="rId6">
                            <a:extLst>
                              <a:ext uri="{A12FA001-AC4F-418D-AE19-62706E023703}">
                                <ahyp:hlinkClr xmlns:ahyp="http://schemas.microsoft.com/office/drawing/2018/hyperlinkcolor" val="tx"/>
                              </a:ext>
                            </a:extLst>
                          </a:hlinkClick>
                        </a:rPr>
                        <a:t>https://quop.de/de/start/</a:t>
                      </a:r>
                      <a:r>
                        <a:rPr lang="de-DE" sz="1200" dirty="0">
                          <a:solidFill>
                            <a:schemeClr val="tx1"/>
                          </a:solidFill>
                          <a:latin typeface="+mn-lt"/>
                          <a:cs typeface="Fredoka regular"/>
                        </a:rPr>
                        <a:t> </a:t>
                      </a:r>
                    </a:p>
                  </a:txBody>
                  <a:tcPr>
                    <a:solidFill>
                      <a:srgbClr val="C5EDFF"/>
                    </a:solidFill>
                  </a:tcPr>
                </a:tc>
                <a:extLst>
                  <a:ext uri="{0D108BD9-81ED-4DB2-BD59-A6C34878D82A}">
                    <a16:rowId xmlns:a16="http://schemas.microsoft.com/office/drawing/2014/main" val="746008378"/>
                  </a:ext>
                </a:extLst>
              </a:tr>
            </a:tbl>
          </a:graphicData>
        </a:graphic>
      </p:graphicFrame>
      <p:sp>
        <p:nvSpPr>
          <p:cNvPr id="3" name="Textfeld 2">
            <a:extLst>
              <a:ext uri="{FF2B5EF4-FFF2-40B4-BE49-F238E27FC236}">
                <a16:creationId xmlns:a16="http://schemas.microsoft.com/office/drawing/2014/main" id="{E9B698EC-68D3-2B5D-30C8-134445CA5F0F}"/>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11</a:t>
            </a:r>
          </a:p>
        </p:txBody>
      </p:sp>
    </p:spTree>
    <p:extLst>
      <p:ext uri="{BB962C8B-B14F-4D97-AF65-F5344CB8AC3E}">
        <p14:creationId xmlns:p14="http://schemas.microsoft.com/office/powerpoint/2010/main" val="297206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D5FD394-1A56-4F70-BC2C-08B49CF33364}"/>
              </a:ext>
            </a:extLst>
          </p:cNvPr>
          <p:cNvSpPr>
            <a:spLocks noGrp="1"/>
          </p:cNvSpPr>
          <p:nvPr>
            <p:ph type="title"/>
          </p:nvPr>
        </p:nvSpPr>
        <p:spPr>
          <a:xfrm>
            <a:off x="838200" y="365125"/>
            <a:ext cx="10515600" cy="1325563"/>
          </a:xfrm>
        </p:spPr>
        <p:txBody>
          <a:bodyPr/>
          <a:lstStyle/>
          <a:p>
            <a:r>
              <a:rPr lang="de-DE" dirty="0">
                <a:latin typeface="Kantumruy Pro" pitchFamily="2" charset="0"/>
                <a:cs typeface="Kantumruy Pro" pitchFamily="2" charset="0"/>
              </a:rPr>
              <a:t>Digitale Tools zur Erfassung und Visualisierung von Daten</a:t>
            </a:r>
          </a:p>
        </p:txBody>
      </p:sp>
      <p:sp>
        <p:nvSpPr>
          <p:cNvPr id="5" name="Inhaltsplatzhalter 2">
            <a:extLst>
              <a:ext uri="{FF2B5EF4-FFF2-40B4-BE49-F238E27FC236}">
                <a16:creationId xmlns:a16="http://schemas.microsoft.com/office/drawing/2014/main" id="{B131D390-127C-4967-B8D5-359BBFAAF1CA}"/>
              </a:ext>
            </a:extLst>
          </p:cNvPr>
          <p:cNvSpPr txBox="1">
            <a:spLocks/>
          </p:cNvSpPr>
          <p:nvPr/>
        </p:nvSpPr>
        <p:spPr bwMode="auto">
          <a:xfrm>
            <a:off x="838200" y="1825625"/>
            <a:ext cx="5852886" cy="4351338"/>
          </a:xfrm>
          <a:prstGeom prst="rect">
            <a:avLst/>
          </a:prstGeom>
          <a:ln w="12700">
            <a:miter lim="400000"/>
          </a:ln>
        </p:spPr>
        <p:txBody>
          <a:bodyPr lIns="45719" rIns="45719">
            <a:normAutofit/>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lnSpc>
                <a:spcPct val="100000"/>
              </a:lnSpc>
              <a:buNone/>
            </a:pPr>
            <a:r>
              <a:rPr lang="de-DE" dirty="0">
                <a:sym typeface="Wingdings" panose="05000000000000000000" pitchFamily="2" charset="2"/>
              </a:rPr>
              <a:t>Im Projekt </a:t>
            </a:r>
            <a:r>
              <a:rPr lang="de-DE" b="1" dirty="0">
                <a:solidFill>
                  <a:srgbClr val="4AC9FF"/>
                </a:solidFill>
                <a:sym typeface="Wingdings" panose="05000000000000000000" pitchFamily="2" charset="2"/>
                <a:hlinkClick r:id="rId2">
                  <a:extLst>
                    <a:ext uri="{A12FA001-AC4F-418D-AE19-62706E023703}">
                      <ahyp:hlinkClr xmlns:ahyp="http://schemas.microsoft.com/office/drawing/2018/hyperlinkcolor" val="tx"/>
                    </a:ext>
                  </a:extLst>
                </a:hlinkClick>
              </a:rPr>
              <a:t>DigiSchuKuMPK</a:t>
            </a:r>
            <a:r>
              <a:rPr lang="de-DE" dirty="0">
                <a:sym typeface="Wingdings" panose="05000000000000000000" pitchFamily="2" charset="2"/>
              </a:rPr>
              <a:t> wurde in </a:t>
            </a:r>
            <a:r>
              <a:rPr lang="de-DE" dirty="0" err="1">
                <a:sym typeface="Wingdings" panose="05000000000000000000" pitchFamily="2" charset="2"/>
              </a:rPr>
              <a:t>ko</a:t>
            </a:r>
            <a:r>
              <a:rPr lang="de-DE" dirty="0">
                <a:sym typeface="Wingdings" panose="05000000000000000000" pitchFamily="2" charset="2"/>
              </a:rPr>
              <a:t>-konstruktiver Zusammenarbeit mit einer Ganztagsgrundschule ein prototypisches, </a:t>
            </a:r>
            <a:r>
              <a:rPr lang="de-DE" b="1" dirty="0">
                <a:sym typeface="Wingdings" panose="05000000000000000000" pitchFamily="2" charset="2"/>
              </a:rPr>
              <a:t>webbasiertes Tool </a:t>
            </a:r>
            <a:r>
              <a:rPr lang="de-DE" dirty="0">
                <a:sym typeface="Wingdings" panose="05000000000000000000" pitchFamily="2" charset="2"/>
              </a:rPr>
              <a:t>zur Erfassung, Auswertung und gemeinsamen Nutzung von Daten für Unterricht und Ganztag entwickelt.</a:t>
            </a:r>
          </a:p>
          <a:p>
            <a:pPr marL="0" indent="0">
              <a:lnSpc>
                <a:spcPct val="100000"/>
              </a:lnSpc>
              <a:buNone/>
            </a:pPr>
            <a:endParaRPr lang="de-DE" dirty="0">
              <a:sym typeface="Wingdings" panose="05000000000000000000" pitchFamily="2" charset="2"/>
            </a:endParaRPr>
          </a:p>
          <a:p>
            <a:pPr marL="0" indent="0">
              <a:lnSpc>
                <a:spcPct val="100000"/>
              </a:lnSpc>
              <a:buNone/>
            </a:pPr>
            <a:r>
              <a:rPr lang="de-DE" dirty="0">
                <a:sym typeface="Wingdings" panose="05000000000000000000" pitchFamily="2" charset="2"/>
              </a:rPr>
              <a:t>Das Tool befindet sich derzeit noch in der Weiterentwicklung. Interessierte Schulen können sich für eine </a:t>
            </a:r>
            <a:r>
              <a:rPr lang="de-DE" b="1" dirty="0">
                <a:sym typeface="Wingdings" panose="05000000000000000000" pitchFamily="2" charset="2"/>
              </a:rPr>
              <a:t>Pilotierung</a:t>
            </a:r>
            <a:r>
              <a:rPr lang="de-DE" dirty="0">
                <a:sym typeface="Wingdings" panose="05000000000000000000" pitchFamily="2" charset="2"/>
              </a:rPr>
              <a:t> melden.</a:t>
            </a:r>
            <a:endParaRPr lang="en-US" dirty="0"/>
          </a:p>
        </p:txBody>
      </p:sp>
      <p:sp>
        <p:nvSpPr>
          <p:cNvPr id="8" name="Textfeld 7">
            <a:extLst>
              <a:ext uri="{FF2B5EF4-FFF2-40B4-BE49-F238E27FC236}">
                <a16:creationId xmlns:a16="http://schemas.microsoft.com/office/drawing/2014/main" id="{C5E2F907-551B-4965-9976-D54C9BF16BC6}"/>
              </a:ext>
            </a:extLst>
          </p:cNvPr>
          <p:cNvSpPr txBox="1"/>
          <p:nvPr/>
        </p:nvSpPr>
        <p:spPr bwMode="auto">
          <a:xfrm>
            <a:off x="7594600" y="3001020"/>
            <a:ext cx="3759200" cy="2000548"/>
          </a:xfrm>
          <a:prstGeom prst="rect">
            <a:avLst/>
          </a:prstGeom>
          <a:noFill/>
          <a:ln w="12700" cap="flat">
            <a:solidFill>
              <a:schemeClr val="tx1"/>
            </a:solidFill>
            <a:miter lim="400000"/>
          </a:ln>
          <a:effectLst/>
        </p:spPr>
        <p:style>
          <a:lnRef idx="0">
            <a:srgbClr val="000000"/>
          </a:lnRef>
          <a:fillRef idx="0">
            <a:srgbClr val="000000"/>
          </a:fillRef>
          <a:effectRef idx="0">
            <a:srgbClr val="000000"/>
          </a:effectRef>
          <a:fontRef idx="none"/>
        </p:style>
        <p:txBody>
          <a:bodyPr wrap="square" rtlCol="0">
            <a:spAutoFit/>
          </a:bodyPr>
          <a:lstStyle/>
          <a:p>
            <a:pPr algn="ctr"/>
            <a:r>
              <a:rPr lang="de-DE" sz="2800" b="1" dirty="0"/>
              <a:t>Interesse?</a:t>
            </a:r>
          </a:p>
          <a:p>
            <a:pPr algn="ctr"/>
            <a:r>
              <a:rPr lang="de-DE" sz="2400" dirty="0"/>
              <a:t>Melden Sie sich bei Prof. Dr. Sonja Nonte</a:t>
            </a:r>
          </a:p>
          <a:p>
            <a:pPr algn="ctr"/>
            <a:r>
              <a:rPr lang="de-DE" sz="2400" b="1" dirty="0">
                <a:solidFill>
                  <a:srgbClr val="4AC9FF"/>
                </a:solidFill>
              </a:rPr>
              <a:t> </a:t>
            </a:r>
            <a:r>
              <a:rPr lang="de-DE" sz="2400" b="1" dirty="0">
                <a:solidFill>
                  <a:srgbClr val="4AC9FF"/>
                </a:solidFill>
                <a:hlinkClick r:id="rId3">
                  <a:extLst>
                    <a:ext uri="{A12FA001-AC4F-418D-AE19-62706E023703}">
                      <ahyp:hlinkClr xmlns:ahyp="http://schemas.microsoft.com/office/drawing/2018/hyperlinkcolor" val="tx"/>
                    </a:ext>
                  </a:extLst>
                </a:hlinkClick>
              </a:rPr>
              <a:t>sonja.nonte@uni-osnabrueck.de</a:t>
            </a:r>
            <a:endParaRPr lang="en-US" sz="2400" b="1" dirty="0">
              <a:solidFill>
                <a:srgbClr val="4AC9FF"/>
              </a:solidFill>
            </a:endParaRPr>
          </a:p>
        </p:txBody>
      </p:sp>
      <p:pic>
        <p:nvPicPr>
          <p:cNvPr id="9" name="Grafik 9">
            <a:extLst>
              <a:ext uri="{FF2B5EF4-FFF2-40B4-BE49-F238E27FC236}">
                <a16:creationId xmlns:a16="http://schemas.microsoft.com/office/drawing/2014/main" id="{2F85882A-ADF5-446F-98CB-0CB19269BC93}"/>
              </a:ext>
            </a:extLst>
          </p:cNvPr>
          <p:cNvPicPr>
            <a:picLocks noChangeAspect="1"/>
          </p:cNvPicPr>
          <p:nvPr/>
        </p:nvPicPr>
        <p:blipFill rotWithShape="1">
          <a:blip r:embed="rId4">
            <a:extLst>
              <a:ext uri="{96DAC541-7B7A-43D3-8B79-37D633B846F1}">
                <asvg:svgBlip xmlns:asvg="http://schemas.microsoft.com/office/drawing/2016/SVG/main" r:embed="rId5"/>
              </a:ext>
            </a:extLst>
          </a:blip>
          <a:stretch/>
        </p:blipFill>
        <p:spPr bwMode="auto">
          <a:xfrm>
            <a:off x="10905556" y="2532513"/>
            <a:ext cx="896487" cy="896487"/>
          </a:xfrm>
          <a:prstGeom prst="rect">
            <a:avLst/>
          </a:prstGeom>
        </p:spPr>
      </p:pic>
      <p:sp>
        <p:nvSpPr>
          <p:cNvPr id="2" name="Textfeld 2">
            <a:extLst>
              <a:ext uri="{FF2B5EF4-FFF2-40B4-BE49-F238E27FC236}">
                <a16:creationId xmlns:a16="http://schemas.microsoft.com/office/drawing/2014/main" id="{100A5B9B-34B5-F389-5735-8AA6863A7BFC}"/>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12</a:t>
            </a:r>
          </a:p>
        </p:txBody>
      </p:sp>
    </p:spTree>
    <p:extLst>
      <p:ext uri="{BB962C8B-B14F-4D97-AF65-F5344CB8AC3E}">
        <p14:creationId xmlns:p14="http://schemas.microsoft.com/office/powerpoint/2010/main" val="45776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B4AB2-C092-4E1B-8DB8-9FCC870C4161}"/>
              </a:ext>
            </a:extLst>
          </p:cNvPr>
          <p:cNvSpPr>
            <a:spLocks noGrp="1"/>
          </p:cNvSpPr>
          <p:nvPr>
            <p:ph type="title"/>
          </p:nvPr>
        </p:nvSpPr>
        <p:spPr/>
        <p:txBody>
          <a:bodyPr/>
          <a:lstStyle/>
          <a:p>
            <a:r>
              <a:rPr lang="de-DE" dirty="0"/>
              <a:t>Auswahl geeigneter Tests und Tools</a:t>
            </a:r>
            <a:endParaRPr lang="en-US" dirty="0"/>
          </a:p>
        </p:txBody>
      </p:sp>
      <p:sp>
        <p:nvSpPr>
          <p:cNvPr id="3" name="Textplatzhalter 2">
            <a:extLst>
              <a:ext uri="{FF2B5EF4-FFF2-40B4-BE49-F238E27FC236}">
                <a16:creationId xmlns:a16="http://schemas.microsoft.com/office/drawing/2014/main" id="{86D766B4-0122-4444-BC2E-0A1AF3F9F917}"/>
              </a:ext>
            </a:extLst>
          </p:cNvPr>
          <p:cNvSpPr>
            <a:spLocks noGrp="1"/>
          </p:cNvSpPr>
          <p:nvPr>
            <p:ph type="body" idx="1"/>
          </p:nvPr>
        </p:nvSpPr>
        <p:spPr>
          <a:xfrm>
            <a:off x="7779658" y="4038598"/>
            <a:ext cx="3875316" cy="1325563"/>
          </a:xfrm>
          <a:custGeom>
            <a:avLst/>
            <a:gdLst>
              <a:gd name="connsiteX0" fmla="*/ 0 w 3875316"/>
              <a:gd name="connsiteY0" fmla="*/ 0 h 1325563"/>
              <a:gd name="connsiteX1" fmla="*/ 476110 w 3875316"/>
              <a:gd name="connsiteY1" fmla="*/ 0 h 1325563"/>
              <a:gd name="connsiteX2" fmla="*/ 990974 w 3875316"/>
              <a:gd name="connsiteY2" fmla="*/ 0 h 1325563"/>
              <a:gd name="connsiteX3" fmla="*/ 1544590 w 3875316"/>
              <a:gd name="connsiteY3" fmla="*/ 0 h 1325563"/>
              <a:gd name="connsiteX4" fmla="*/ 1981947 w 3875316"/>
              <a:gd name="connsiteY4" fmla="*/ 0 h 1325563"/>
              <a:gd name="connsiteX5" fmla="*/ 2613070 w 3875316"/>
              <a:gd name="connsiteY5" fmla="*/ 0 h 1325563"/>
              <a:gd name="connsiteX6" fmla="*/ 3127934 w 3875316"/>
              <a:gd name="connsiteY6" fmla="*/ 0 h 1325563"/>
              <a:gd name="connsiteX7" fmla="*/ 3875316 w 3875316"/>
              <a:gd name="connsiteY7" fmla="*/ 0 h 1325563"/>
              <a:gd name="connsiteX8" fmla="*/ 3875316 w 3875316"/>
              <a:gd name="connsiteY8" fmla="*/ 402087 h 1325563"/>
              <a:gd name="connsiteX9" fmla="*/ 3875316 w 3875316"/>
              <a:gd name="connsiteY9" fmla="*/ 830686 h 1325563"/>
              <a:gd name="connsiteX10" fmla="*/ 3875316 w 3875316"/>
              <a:gd name="connsiteY10" fmla="*/ 1325563 h 1325563"/>
              <a:gd name="connsiteX11" fmla="*/ 3244193 w 3875316"/>
              <a:gd name="connsiteY11" fmla="*/ 1325563 h 1325563"/>
              <a:gd name="connsiteX12" fmla="*/ 2651823 w 3875316"/>
              <a:gd name="connsiteY12" fmla="*/ 1325563 h 1325563"/>
              <a:gd name="connsiteX13" fmla="*/ 2214466 w 3875316"/>
              <a:gd name="connsiteY13" fmla="*/ 1325563 h 1325563"/>
              <a:gd name="connsiteX14" fmla="*/ 1660850 w 3875316"/>
              <a:gd name="connsiteY14" fmla="*/ 1325563 h 1325563"/>
              <a:gd name="connsiteX15" fmla="*/ 1029727 w 3875316"/>
              <a:gd name="connsiteY15" fmla="*/ 1325563 h 1325563"/>
              <a:gd name="connsiteX16" fmla="*/ 0 w 3875316"/>
              <a:gd name="connsiteY16" fmla="*/ 1325563 h 1325563"/>
              <a:gd name="connsiteX17" fmla="*/ 0 w 3875316"/>
              <a:gd name="connsiteY17" fmla="*/ 923476 h 1325563"/>
              <a:gd name="connsiteX18" fmla="*/ 0 w 3875316"/>
              <a:gd name="connsiteY18" fmla="*/ 468366 h 1325563"/>
              <a:gd name="connsiteX19" fmla="*/ 0 w 3875316"/>
              <a:gd name="connsiteY19"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5316" h="1325563" fill="none" extrusionOk="0">
                <a:moveTo>
                  <a:pt x="0" y="0"/>
                </a:moveTo>
                <a:cubicBezTo>
                  <a:pt x="194693" y="-45576"/>
                  <a:pt x="258828" y="51554"/>
                  <a:pt x="476110" y="0"/>
                </a:cubicBezTo>
                <a:cubicBezTo>
                  <a:pt x="693392" y="-51554"/>
                  <a:pt x="747933" y="56685"/>
                  <a:pt x="990974" y="0"/>
                </a:cubicBezTo>
                <a:cubicBezTo>
                  <a:pt x="1234015" y="-56685"/>
                  <a:pt x="1387381" y="36195"/>
                  <a:pt x="1544590" y="0"/>
                </a:cubicBezTo>
                <a:cubicBezTo>
                  <a:pt x="1701799" y="-36195"/>
                  <a:pt x="1800778" y="40770"/>
                  <a:pt x="1981947" y="0"/>
                </a:cubicBezTo>
                <a:cubicBezTo>
                  <a:pt x="2163116" y="-40770"/>
                  <a:pt x="2460084" y="24320"/>
                  <a:pt x="2613070" y="0"/>
                </a:cubicBezTo>
                <a:cubicBezTo>
                  <a:pt x="2766056" y="-24320"/>
                  <a:pt x="2879321" y="26357"/>
                  <a:pt x="3127934" y="0"/>
                </a:cubicBezTo>
                <a:cubicBezTo>
                  <a:pt x="3376547" y="-26357"/>
                  <a:pt x="3650192" y="59355"/>
                  <a:pt x="3875316" y="0"/>
                </a:cubicBezTo>
                <a:cubicBezTo>
                  <a:pt x="3894417" y="90362"/>
                  <a:pt x="3851437" y="204326"/>
                  <a:pt x="3875316" y="402087"/>
                </a:cubicBezTo>
                <a:cubicBezTo>
                  <a:pt x="3899195" y="599848"/>
                  <a:pt x="3845014" y="692448"/>
                  <a:pt x="3875316" y="830686"/>
                </a:cubicBezTo>
                <a:cubicBezTo>
                  <a:pt x="3905618" y="968924"/>
                  <a:pt x="3835840" y="1221322"/>
                  <a:pt x="3875316" y="1325563"/>
                </a:cubicBezTo>
                <a:cubicBezTo>
                  <a:pt x="3600220" y="1353563"/>
                  <a:pt x="3394897" y="1279651"/>
                  <a:pt x="3244193" y="1325563"/>
                </a:cubicBezTo>
                <a:cubicBezTo>
                  <a:pt x="3093489" y="1371475"/>
                  <a:pt x="2891544" y="1263952"/>
                  <a:pt x="2651823" y="1325563"/>
                </a:cubicBezTo>
                <a:cubicBezTo>
                  <a:pt x="2412102" y="1387174"/>
                  <a:pt x="2402569" y="1294409"/>
                  <a:pt x="2214466" y="1325563"/>
                </a:cubicBezTo>
                <a:cubicBezTo>
                  <a:pt x="2026363" y="1356717"/>
                  <a:pt x="1782476" y="1297308"/>
                  <a:pt x="1660850" y="1325563"/>
                </a:cubicBezTo>
                <a:cubicBezTo>
                  <a:pt x="1539224" y="1353818"/>
                  <a:pt x="1334679" y="1322421"/>
                  <a:pt x="1029727" y="1325563"/>
                </a:cubicBezTo>
                <a:cubicBezTo>
                  <a:pt x="724775" y="1328705"/>
                  <a:pt x="214936" y="1257823"/>
                  <a:pt x="0" y="1325563"/>
                </a:cubicBezTo>
                <a:cubicBezTo>
                  <a:pt x="-42410" y="1201204"/>
                  <a:pt x="1537" y="1078937"/>
                  <a:pt x="0" y="923476"/>
                </a:cubicBezTo>
                <a:cubicBezTo>
                  <a:pt x="-1537" y="768015"/>
                  <a:pt x="17910" y="675793"/>
                  <a:pt x="0" y="468366"/>
                </a:cubicBezTo>
                <a:cubicBezTo>
                  <a:pt x="-17910" y="260939"/>
                  <a:pt x="14269" y="165294"/>
                  <a:pt x="0" y="0"/>
                </a:cubicBezTo>
                <a:close/>
              </a:path>
              <a:path w="3875316" h="1325563" stroke="0" extrusionOk="0">
                <a:moveTo>
                  <a:pt x="0" y="0"/>
                </a:moveTo>
                <a:cubicBezTo>
                  <a:pt x="174572" y="-71668"/>
                  <a:pt x="414425" y="64100"/>
                  <a:pt x="631123" y="0"/>
                </a:cubicBezTo>
                <a:cubicBezTo>
                  <a:pt x="847821" y="-64100"/>
                  <a:pt x="927986" y="15804"/>
                  <a:pt x="1184739" y="0"/>
                </a:cubicBezTo>
                <a:cubicBezTo>
                  <a:pt x="1441492" y="-15804"/>
                  <a:pt x="1531713" y="8731"/>
                  <a:pt x="1660850" y="0"/>
                </a:cubicBezTo>
                <a:cubicBezTo>
                  <a:pt x="1789987" y="-8731"/>
                  <a:pt x="1983715" y="49099"/>
                  <a:pt x="2214466" y="0"/>
                </a:cubicBezTo>
                <a:cubicBezTo>
                  <a:pt x="2445217" y="-49099"/>
                  <a:pt x="2577834" y="52249"/>
                  <a:pt x="2845589" y="0"/>
                </a:cubicBezTo>
                <a:cubicBezTo>
                  <a:pt x="3113344" y="-52249"/>
                  <a:pt x="3181626" y="46850"/>
                  <a:pt x="3321699" y="0"/>
                </a:cubicBezTo>
                <a:cubicBezTo>
                  <a:pt x="3461772" y="-46850"/>
                  <a:pt x="3725937" y="35593"/>
                  <a:pt x="3875316" y="0"/>
                </a:cubicBezTo>
                <a:cubicBezTo>
                  <a:pt x="3903554" y="126758"/>
                  <a:pt x="3866644" y="242097"/>
                  <a:pt x="3875316" y="441854"/>
                </a:cubicBezTo>
                <a:cubicBezTo>
                  <a:pt x="3883988" y="641611"/>
                  <a:pt x="3860613" y="740773"/>
                  <a:pt x="3875316" y="870453"/>
                </a:cubicBezTo>
                <a:cubicBezTo>
                  <a:pt x="3890019" y="1000133"/>
                  <a:pt x="3840963" y="1154898"/>
                  <a:pt x="3875316" y="1325563"/>
                </a:cubicBezTo>
                <a:cubicBezTo>
                  <a:pt x="3690107" y="1331249"/>
                  <a:pt x="3519930" y="1280052"/>
                  <a:pt x="3360453" y="1325563"/>
                </a:cubicBezTo>
                <a:cubicBezTo>
                  <a:pt x="3200976" y="1371074"/>
                  <a:pt x="2934778" y="1285737"/>
                  <a:pt x="2768083" y="1325563"/>
                </a:cubicBezTo>
                <a:cubicBezTo>
                  <a:pt x="2601388" y="1365389"/>
                  <a:pt x="2424852" y="1292836"/>
                  <a:pt x="2291973" y="1325563"/>
                </a:cubicBezTo>
                <a:cubicBezTo>
                  <a:pt x="2159094" y="1358290"/>
                  <a:pt x="1903537" y="1302278"/>
                  <a:pt x="1777109" y="1325563"/>
                </a:cubicBezTo>
                <a:cubicBezTo>
                  <a:pt x="1650681" y="1348848"/>
                  <a:pt x="1325995" y="1265698"/>
                  <a:pt x="1184739" y="1325563"/>
                </a:cubicBezTo>
                <a:cubicBezTo>
                  <a:pt x="1043483" y="1385428"/>
                  <a:pt x="682798" y="1325298"/>
                  <a:pt x="553617" y="1325563"/>
                </a:cubicBezTo>
                <a:cubicBezTo>
                  <a:pt x="424436" y="1325828"/>
                  <a:pt x="125559" y="1312462"/>
                  <a:pt x="0" y="1325563"/>
                </a:cubicBezTo>
                <a:cubicBezTo>
                  <a:pt x="-7124" y="1211327"/>
                  <a:pt x="29304" y="1034141"/>
                  <a:pt x="0" y="883709"/>
                </a:cubicBezTo>
                <a:cubicBezTo>
                  <a:pt x="-29304" y="733277"/>
                  <a:pt x="30792" y="556655"/>
                  <a:pt x="0" y="468366"/>
                </a:cubicBezTo>
                <a:cubicBezTo>
                  <a:pt x="-30792" y="380077"/>
                  <a:pt x="19189" y="95746"/>
                  <a:pt x="0" y="0"/>
                </a:cubicBezTo>
                <a:close/>
              </a:path>
            </a:pathLst>
          </a:custGeom>
          <a:ln>
            <a:solidFill>
              <a:schemeClr val="tx1"/>
            </a:solidFill>
            <a:extLst>
              <a:ext uri="{C807C97D-BFC1-408E-A445-0C87EB9F89A2}">
                <ask:lineSketchStyleProps xmlns:ask="http://schemas.microsoft.com/office/drawing/2018/sketchyshapes" sd="981765707">
                  <ask:type>
                    <ask:lineSketchScribble/>
                  </ask:type>
                </ask:lineSketchStyleProps>
              </a:ext>
            </a:extLst>
          </a:ln>
        </p:spPr>
        <p:txBody>
          <a:bodyPr>
            <a:noAutofit/>
          </a:bodyPr>
          <a:lstStyle/>
          <a:p>
            <a:pPr marL="0" indent="0" algn="ctr">
              <a:lnSpc>
                <a:spcPct val="100000"/>
              </a:lnSpc>
              <a:buNone/>
            </a:pPr>
            <a:r>
              <a:rPr lang="en-US" sz="1600" dirty="0" err="1"/>
              <a:t>Auswahl</a:t>
            </a:r>
            <a:r>
              <a:rPr lang="en-US" sz="1600" dirty="0"/>
              <a:t> </a:t>
            </a:r>
            <a:r>
              <a:rPr lang="en-US" sz="1600" dirty="0" err="1"/>
              <a:t>wissenschaftlich</a:t>
            </a:r>
            <a:r>
              <a:rPr lang="en-US" sz="1600" dirty="0"/>
              <a:t> </a:t>
            </a:r>
            <a:r>
              <a:rPr lang="en-US" sz="1600" dirty="0" err="1"/>
              <a:t>geprüfter</a:t>
            </a:r>
            <a:r>
              <a:rPr lang="en-US" sz="1600" dirty="0"/>
              <a:t> </a:t>
            </a:r>
            <a:r>
              <a:rPr lang="en-US" sz="1600" dirty="0" err="1"/>
              <a:t>Testinstrumente</a:t>
            </a:r>
            <a:r>
              <a:rPr lang="en-US" sz="1600" dirty="0"/>
              <a:t> und Tools </a:t>
            </a:r>
            <a:r>
              <a:rPr lang="en-US" sz="1600" dirty="0" err="1"/>
              <a:t>unter</a:t>
            </a:r>
            <a:r>
              <a:rPr lang="en-US" sz="1600" dirty="0"/>
              <a:t>: </a:t>
            </a:r>
            <a:r>
              <a:rPr lang="de-DE" sz="1600" dirty="0">
                <a:solidFill>
                  <a:srgbClr val="4AC9FF"/>
                </a:solidFill>
                <a:hlinkClick r:id="rId2">
                  <a:extLst>
                    <a:ext uri="{A12FA001-AC4F-418D-AE19-62706E023703}">
                      <ahyp:hlinkClr xmlns:ahyp="http://schemas.microsoft.com/office/drawing/2018/hyperlinkcolor" val="tx"/>
                    </a:ext>
                  </a:extLst>
                </a:hlinkClick>
              </a:rPr>
              <a:t>Qualitätscheck der Diagnose-Tools für die Primarstufe | </a:t>
            </a:r>
            <a:r>
              <a:rPr lang="de-DE" sz="1600" dirty="0" err="1">
                <a:solidFill>
                  <a:srgbClr val="4AC9FF"/>
                </a:solidFill>
                <a:hlinkClick r:id="rId2">
                  <a:extLst>
                    <a:ext uri="{A12FA001-AC4F-418D-AE19-62706E023703}">
                      <ahyp:hlinkClr xmlns:ahyp="http://schemas.microsoft.com/office/drawing/2018/hyperlinkcolor" val="tx"/>
                    </a:ext>
                  </a:extLst>
                </a:hlinkClick>
              </a:rPr>
              <a:t>BiSS</a:t>
            </a:r>
            <a:r>
              <a:rPr lang="de-DE" sz="1600" dirty="0">
                <a:solidFill>
                  <a:srgbClr val="4AC9FF"/>
                </a:solidFill>
                <a:hlinkClick r:id="rId2">
                  <a:extLst>
                    <a:ext uri="{A12FA001-AC4F-418D-AE19-62706E023703}">
                      <ahyp:hlinkClr xmlns:ahyp="http://schemas.microsoft.com/office/drawing/2018/hyperlinkcolor" val="tx"/>
                    </a:ext>
                  </a:extLst>
                </a:hlinkClick>
              </a:rPr>
              <a:t>-Transfer</a:t>
            </a:r>
            <a:endParaRPr lang="de-DE" sz="1600" b="1" dirty="0">
              <a:solidFill>
                <a:srgbClr val="4AC9FF"/>
              </a:solidFill>
              <a:latin typeface="SpeakTF"/>
            </a:endParaRPr>
          </a:p>
        </p:txBody>
      </p:sp>
      <p:sp>
        <p:nvSpPr>
          <p:cNvPr id="4" name="Rechteck: abgerundete Ecken 3">
            <a:extLst>
              <a:ext uri="{FF2B5EF4-FFF2-40B4-BE49-F238E27FC236}">
                <a16:creationId xmlns:a16="http://schemas.microsoft.com/office/drawing/2014/main" id="{EE05BC7B-921F-4F9B-A336-21E22C6940FA}"/>
              </a:ext>
            </a:extLst>
          </p:cNvPr>
          <p:cNvSpPr/>
          <p:nvPr/>
        </p:nvSpPr>
        <p:spPr bwMode="auto">
          <a:xfrm>
            <a:off x="838200" y="1977571"/>
            <a:ext cx="6085114" cy="4074886"/>
          </a:xfrm>
          <a:prstGeom prst="roundRect">
            <a:avLst/>
          </a:prstGeom>
          <a:solidFill>
            <a:srgbClr val="FFFFFF"/>
          </a:solidFill>
          <a:ln w="12700" cap="flat">
            <a:solidFill>
              <a:srgbClr val="4AC9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tlCol="0" anchor="ctr"/>
          <a:lstStyle/>
          <a:p>
            <a:pPr marL="174625"/>
            <a:r>
              <a:rPr lang="en-US" b="1" dirty="0" err="1"/>
              <a:t>Inhaltliche</a:t>
            </a:r>
            <a:r>
              <a:rPr lang="en-US" b="1" dirty="0"/>
              <a:t> </a:t>
            </a:r>
            <a:r>
              <a:rPr lang="en-US" b="1" dirty="0" err="1"/>
              <a:t>Passung</a:t>
            </a:r>
            <a:endParaRPr lang="en-US" b="1" dirty="0"/>
          </a:p>
          <a:p>
            <a:pPr marL="174625"/>
            <a:r>
              <a:rPr lang="de-DE" dirty="0"/>
              <a:t>Die Passung zwischen dem Erkenntnisinteresse (Fragen/Ziele/Hypothesen) und dem was konkret gemessen wird sollte berücksichtigt werden.</a:t>
            </a:r>
            <a:br>
              <a:rPr lang="de-DE" dirty="0"/>
            </a:br>
            <a:endParaRPr lang="de-DE" dirty="0"/>
          </a:p>
          <a:p>
            <a:pPr marL="174625"/>
            <a:r>
              <a:rPr lang="en-US" b="1" dirty="0" err="1"/>
              <a:t>Qualität</a:t>
            </a:r>
            <a:r>
              <a:rPr lang="en-US" b="1" dirty="0"/>
              <a:t> des </a:t>
            </a:r>
            <a:r>
              <a:rPr lang="en-US" b="1" dirty="0" err="1"/>
              <a:t>Messinstruments</a:t>
            </a:r>
            <a:endParaRPr lang="en-US" b="1" dirty="0"/>
          </a:p>
          <a:p>
            <a:pPr marL="174625"/>
            <a:r>
              <a:rPr lang="en-US" dirty="0" err="1"/>
              <a:t>Ausgewählte</a:t>
            </a:r>
            <a:r>
              <a:rPr lang="en-US" dirty="0"/>
              <a:t> Tests und Tools </a:t>
            </a:r>
            <a:r>
              <a:rPr lang="en-US" dirty="0" err="1"/>
              <a:t>sollten</a:t>
            </a:r>
            <a:r>
              <a:rPr lang="en-US" dirty="0"/>
              <a:t> </a:t>
            </a:r>
            <a:r>
              <a:rPr lang="en-US" dirty="0" err="1"/>
              <a:t>möglichst</a:t>
            </a:r>
            <a:r>
              <a:rPr lang="en-US" dirty="0"/>
              <a:t> </a:t>
            </a:r>
            <a:r>
              <a:rPr lang="en-US" dirty="0" err="1"/>
              <a:t>wissenschaftlich</a:t>
            </a:r>
            <a:r>
              <a:rPr lang="en-US" dirty="0"/>
              <a:t> </a:t>
            </a:r>
            <a:r>
              <a:rPr lang="en-US" dirty="0" err="1"/>
              <a:t>geprüft</a:t>
            </a:r>
            <a:r>
              <a:rPr lang="en-US" dirty="0"/>
              <a:t> sein.</a:t>
            </a:r>
            <a:br>
              <a:rPr lang="en-US" dirty="0"/>
            </a:br>
            <a:endParaRPr lang="en-US" dirty="0"/>
          </a:p>
          <a:p>
            <a:pPr marL="174625"/>
            <a:r>
              <a:rPr lang="en-US" b="1" dirty="0" err="1"/>
              <a:t>Organisatorische</a:t>
            </a:r>
            <a:r>
              <a:rPr lang="en-US" b="1" dirty="0"/>
              <a:t> </a:t>
            </a:r>
            <a:r>
              <a:rPr lang="en-US" b="1" dirty="0" err="1"/>
              <a:t>Bedingungen</a:t>
            </a:r>
            <a:endParaRPr lang="en-US" b="1" dirty="0"/>
          </a:p>
          <a:p>
            <a:pPr marL="174625"/>
            <a:r>
              <a:rPr lang="en-US" dirty="0" err="1"/>
              <a:t>Erforderliche</a:t>
            </a:r>
            <a:r>
              <a:rPr lang="en-US" dirty="0"/>
              <a:t> </a:t>
            </a:r>
            <a:r>
              <a:rPr lang="en-US" dirty="0" err="1"/>
              <a:t>personelle</a:t>
            </a:r>
            <a:r>
              <a:rPr lang="en-US" dirty="0"/>
              <a:t>, </a:t>
            </a:r>
            <a:r>
              <a:rPr lang="en-US" dirty="0" err="1"/>
              <a:t>materielle</a:t>
            </a:r>
            <a:r>
              <a:rPr lang="en-US" dirty="0"/>
              <a:t> und </a:t>
            </a:r>
            <a:r>
              <a:rPr lang="en-US" dirty="0" err="1"/>
              <a:t>zeitliche</a:t>
            </a:r>
            <a:r>
              <a:rPr lang="en-US" dirty="0"/>
              <a:t> </a:t>
            </a:r>
            <a:r>
              <a:rPr lang="en-US" dirty="0" err="1"/>
              <a:t>Ressourcen</a:t>
            </a:r>
            <a:r>
              <a:rPr lang="en-US" dirty="0"/>
              <a:t> </a:t>
            </a:r>
            <a:r>
              <a:rPr lang="en-US" dirty="0" err="1"/>
              <a:t>sollten</a:t>
            </a:r>
            <a:r>
              <a:rPr lang="en-US" dirty="0"/>
              <a:t> </a:t>
            </a:r>
            <a:r>
              <a:rPr lang="en-US" dirty="0" err="1"/>
              <a:t>bei</a:t>
            </a:r>
            <a:r>
              <a:rPr lang="en-US" dirty="0"/>
              <a:t> der </a:t>
            </a:r>
            <a:r>
              <a:rPr lang="en-US" dirty="0" err="1"/>
              <a:t>Auswahl</a:t>
            </a:r>
            <a:r>
              <a:rPr lang="en-US" dirty="0"/>
              <a:t> und </a:t>
            </a:r>
            <a:r>
              <a:rPr lang="en-US" dirty="0" err="1"/>
              <a:t>vor</a:t>
            </a:r>
            <a:r>
              <a:rPr lang="en-US" dirty="0"/>
              <a:t> der </a:t>
            </a:r>
            <a:r>
              <a:rPr lang="en-US" dirty="0" err="1"/>
              <a:t>Nutzung</a:t>
            </a:r>
            <a:r>
              <a:rPr lang="en-US" dirty="0"/>
              <a:t> von Tools </a:t>
            </a:r>
            <a:r>
              <a:rPr lang="en-US" dirty="0" err="1"/>
              <a:t>berücksichtigt</a:t>
            </a:r>
            <a:r>
              <a:rPr lang="en-US" dirty="0"/>
              <a:t> </a:t>
            </a:r>
            <a:r>
              <a:rPr lang="en-US" dirty="0" err="1"/>
              <a:t>werden</a:t>
            </a:r>
            <a:r>
              <a:rPr lang="en-US" dirty="0"/>
              <a:t>. </a:t>
            </a:r>
          </a:p>
        </p:txBody>
      </p:sp>
      <p:pic>
        <p:nvPicPr>
          <p:cNvPr id="10" name="Grafik 9" descr="Pfeil mit einer Linie: Kurve im Uhrzeigersinn mit einfarbiger Füllung">
            <a:extLst>
              <a:ext uri="{FF2B5EF4-FFF2-40B4-BE49-F238E27FC236}">
                <a16:creationId xmlns:a16="http://schemas.microsoft.com/office/drawing/2014/main" id="{A53757FC-D7CF-4489-B0A0-8241EBD96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157719">
            <a:off x="6363723" y="3317244"/>
            <a:ext cx="1297565" cy="1297565"/>
          </a:xfrm>
          <a:prstGeom prst="rect">
            <a:avLst/>
          </a:prstGeom>
        </p:spPr>
      </p:pic>
      <p:pic>
        <p:nvPicPr>
          <p:cNvPr id="11" name="Grafik 11">
            <a:extLst>
              <a:ext uri="{FF2B5EF4-FFF2-40B4-BE49-F238E27FC236}">
                <a16:creationId xmlns:a16="http://schemas.microsoft.com/office/drawing/2014/main" id="{86F0D6D4-CB4D-458C-93AA-A09B3C9A7E0B}"/>
              </a:ext>
            </a:extLst>
          </p:cNvPr>
          <p:cNvPicPr>
            <a:picLocks noChangeAspect="1"/>
          </p:cNvPicPr>
          <p:nvPr/>
        </p:nvPicPr>
        <p:blipFill rotWithShape="1">
          <a:blip r:embed="rId5">
            <a:extLst>
              <a:ext uri="{96DAC541-7B7A-43D3-8B79-37D633B846F1}">
                <asvg:svgBlip xmlns:asvg="http://schemas.microsoft.com/office/drawing/2016/SVG/main" r:embed="rId6"/>
              </a:ext>
            </a:extLst>
          </a:blip>
          <a:stretch/>
        </p:blipFill>
        <p:spPr bwMode="auto">
          <a:xfrm>
            <a:off x="11330506" y="3655669"/>
            <a:ext cx="620714" cy="620714"/>
          </a:xfrm>
          <a:prstGeom prst="rect">
            <a:avLst/>
          </a:prstGeom>
        </p:spPr>
      </p:pic>
      <p:sp>
        <p:nvSpPr>
          <p:cNvPr id="5" name="Textfeld 2">
            <a:extLst>
              <a:ext uri="{FF2B5EF4-FFF2-40B4-BE49-F238E27FC236}">
                <a16:creationId xmlns:a16="http://schemas.microsoft.com/office/drawing/2014/main" id="{36DB55FA-5B50-14C7-370A-BDF0A9435D8C}"/>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13</a:t>
            </a:r>
          </a:p>
        </p:txBody>
      </p:sp>
    </p:spTree>
    <p:extLst>
      <p:ext uri="{BB962C8B-B14F-4D97-AF65-F5344CB8AC3E}">
        <p14:creationId xmlns:p14="http://schemas.microsoft.com/office/powerpoint/2010/main" val="160764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35C8-884C-4C8A-A6DA-17A5DE726983}"/>
              </a:ext>
            </a:extLst>
          </p:cNvPr>
          <p:cNvSpPr>
            <a:spLocks noGrp="1"/>
          </p:cNvSpPr>
          <p:nvPr>
            <p:ph type="title"/>
          </p:nvPr>
        </p:nvSpPr>
        <p:spPr/>
        <p:txBody>
          <a:bodyPr/>
          <a:lstStyle/>
          <a:p>
            <a:r>
              <a:rPr lang="de-DE" dirty="0"/>
              <a:t>Grenzen der Nutzung von Diagnostiken in Schule</a:t>
            </a:r>
            <a:endParaRPr lang="en-US" dirty="0"/>
          </a:p>
        </p:txBody>
      </p:sp>
      <p:sp>
        <p:nvSpPr>
          <p:cNvPr id="3" name="Textplatzhalter 2">
            <a:extLst>
              <a:ext uri="{FF2B5EF4-FFF2-40B4-BE49-F238E27FC236}">
                <a16:creationId xmlns:a16="http://schemas.microsoft.com/office/drawing/2014/main" id="{61572036-F7CB-41AD-A56A-846563BF9EC0}"/>
              </a:ext>
            </a:extLst>
          </p:cNvPr>
          <p:cNvSpPr>
            <a:spLocks noGrp="1"/>
          </p:cNvSpPr>
          <p:nvPr>
            <p:ph type="body" idx="1"/>
          </p:nvPr>
        </p:nvSpPr>
        <p:spPr>
          <a:xfrm>
            <a:off x="838200" y="1825625"/>
            <a:ext cx="8189686" cy="4351338"/>
          </a:xfrm>
        </p:spPr>
        <p:txBody>
          <a:bodyPr>
            <a:normAutofit/>
          </a:bodyPr>
          <a:lstStyle/>
          <a:p>
            <a:r>
              <a:rPr lang="de-DE" b="1" dirty="0"/>
              <a:t>Diagnostische Ergebnisse sind kontext- und situationsabhängig</a:t>
            </a:r>
          </a:p>
          <a:p>
            <a:pPr lvl="1"/>
            <a:r>
              <a:rPr lang="de-DE" dirty="0"/>
              <a:t>Entscheidungen sollten daher nicht allein auf einem Testergebnis, sondern im Zusammenspiel mit weiteren Informationen abgeleitet werden</a:t>
            </a:r>
          </a:p>
          <a:p>
            <a:r>
              <a:rPr lang="de-DE" b="1" dirty="0"/>
              <a:t>Lehrkräfte beobachten Lern- und Entwicklungsprozesse </a:t>
            </a:r>
            <a:r>
              <a:rPr lang="de-DE" dirty="0"/>
              <a:t>und können Auffälligkeiten dokumentieren. Die Abklärung klinisch-psychologischer Diagnosen (z. B. ADHS oder Intelligenzdiagnostik) sollte jedoch durch entsprechend qualifiziertes Fachpersonal erfolgen.</a:t>
            </a:r>
          </a:p>
          <a:p>
            <a:r>
              <a:rPr lang="de-DE" b="1" dirty="0"/>
              <a:t>Diagnostik dient der Förderung, nicht der Etikettierung</a:t>
            </a:r>
          </a:p>
          <a:p>
            <a:pPr marL="0" indent="0">
              <a:buNone/>
            </a:pPr>
            <a:endParaRPr lang="en-US" dirty="0"/>
          </a:p>
        </p:txBody>
      </p:sp>
      <p:sp>
        <p:nvSpPr>
          <p:cNvPr id="4" name="Textfeld 3">
            <a:extLst>
              <a:ext uri="{FF2B5EF4-FFF2-40B4-BE49-F238E27FC236}">
                <a16:creationId xmlns:a16="http://schemas.microsoft.com/office/drawing/2014/main" id="{3FCB808E-223C-4F85-BF12-D43B21B0EC5A}"/>
              </a:ext>
            </a:extLst>
          </p:cNvPr>
          <p:cNvSpPr txBox="1"/>
          <p:nvPr/>
        </p:nvSpPr>
        <p:spPr bwMode="auto">
          <a:xfrm>
            <a:off x="9260114" y="2293134"/>
            <a:ext cx="2351313" cy="2862322"/>
          </a:xfrm>
          <a:custGeom>
            <a:avLst/>
            <a:gdLst>
              <a:gd name="connsiteX0" fmla="*/ 0 w 2351313"/>
              <a:gd name="connsiteY0" fmla="*/ 0 h 2862322"/>
              <a:gd name="connsiteX1" fmla="*/ 587828 w 2351313"/>
              <a:gd name="connsiteY1" fmla="*/ 0 h 2862322"/>
              <a:gd name="connsiteX2" fmla="*/ 1222683 w 2351313"/>
              <a:gd name="connsiteY2" fmla="*/ 0 h 2862322"/>
              <a:gd name="connsiteX3" fmla="*/ 1763485 w 2351313"/>
              <a:gd name="connsiteY3" fmla="*/ 0 h 2862322"/>
              <a:gd name="connsiteX4" fmla="*/ 2351313 w 2351313"/>
              <a:gd name="connsiteY4" fmla="*/ 0 h 2862322"/>
              <a:gd name="connsiteX5" fmla="*/ 2351313 w 2351313"/>
              <a:gd name="connsiteY5" fmla="*/ 572464 h 2862322"/>
              <a:gd name="connsiteX6" fmla="*/ 2351313 w 2351313"/>
              <a:gd name="connsiteY6" fmla="*/ 1116306 h 2862322"/>
              <a:gd name="connsiteX7" fmla="*/ 2351313 w 2351313"/>
              <a:gd name="connsiteY7" fmla="*/ 1660147 h 2862322"/>
              <a:gd name="connsiteX8" fmla="*/ 2351313 w 2351313"/>
              <a:gd name="connsiteY8" fmla="*/ 2289858 h 2862322"/>
              <a:gd name="connsiteX9" fmla="*/ 2351313 w 2351313"/>
              <a:gd name="connsiteY9" fmla="*/ 2862322 h 2862322"/>
              <a:gd name="connsiteX10" fmla="*/ 1810511 w 2351313"/>
              <a:gd name="connsiteY10" fmla="*/ 2862322 h 2862322"/>
              <a:gd name="connsiteX11" fmla="*/ 1199170 w 2351313"/>
              <a:gd name="connsiteY11" fmla="*/ 2862322 h 2862322"/>
              <a:gd name="connsiteX12" fmla="*/ 611341 w 2351313"/>
              <a:gd name="connsiteY12" fmla="*/ 2862322 h 2862322"/>
              <a:gd name="connsiteX13" fmla="*/ 0 w 2351313"/>
              <a:gd name="connsiteY13" fmla="*/ 2862322 h 2862322"/>
              <a:gd name="connsiteX14" fmla="*/ 0 w 2351313"/>
              <a:gd name="connsiteY14" fmla="*/ 2232611 h 2862322"/>
              <a:gd name="connsiteX15" fmla="*/ 0 w 2351313"/>
              <a:gd name="connsiteY15" fmla="*/ 1660147 h 2862322"/>
              <a:gd name="connsiteX16" fmla="*/ 0 w 2351313"/>
              <a:gd name="connsiteY16" fmla="*/ 1173552 h 2862322"/>
              <a:gd name="connsiteX17" fmla="*/ 0 w 2351313"/>
              <a:gd name="connsiteY17" fmla="*/ 658334 h 2862322"/>
              <a:gd name="connsiteX18" fmla="*/ 0 w 2351313"/>
              <a:gd name="connsiteY18"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13" h="2862322" extrusionOk="0">
                <a:moveTo>
                  <a:pt x="0" y="0"/>
                </a:moveTo>
                <a:cubicBezTo>
                  <a:pt x="126183" y="-68238"/>
                  <a:pt x="377421" y="33574"/>
                  <a:pt x="587828" y="0"/>
                </a:cubicBezTo>
                <a:cubicBezTo>
                  <a:pt x="798235" y="-33574"/>
                  <a:pt x="1061868" y="41308"/>
                  <a:pt x="1222683" y="0"/>
                </a:cubicBezTo>
                <a:cubicBezTo>
                  <a:pt x="1383499" y="-41308"/>
                  <a:pt x="1499561" y="61939"/>
                  <a:pt x="1763485" y="0"/>
                </a:cubicBezTo>
                <a:cubicBezTo>
                  <a:pt x="2027409" y="-61939"/>
                  <a:pt x="2169418" y="33212"/>
                  <a:pt x="2351313" y="0"/>
                </a:cubicBezTo>
                <a:cubicBezTo>
                  <a:pt x="2393152" y="231566"/>
                  <a:pt x="2320978" y="358596"/>
                  <a:pt x="2351313" y="572464"/>
                </a:cubicBezTo>
                <a:cubicBezTo>
                  <a:pt x="2381648" y="786332"/>
                  <a:pt x="2314677" y="860417"/>
                  <a:pt x="2351313" y="1116306"/>
                </a:cubicBezTo>
                <a:cubicBezTo>
                  <a:pt x="2387949" y="1372195"/>
                  <a:pt x="2331242" y="1452539"/>
                  <a:pt x="2351313" y="1660147"/>
                </a:cubicBezTo>
                <a:cubicBezTo>
                  <a:pt x="2371384" y="1867755"/>
                  <a:pt x="2296074" y="2112748"/>
                  <a:pt x="2351313" y="2289858"/>
                </a:cubicBezTo>
                <a:cubicBezTo>
                  <a:pt x="2406552" y="2466968"/>
                  <a:pt x="2333000" y="2712020"/>
                  <a:pt x="2351313" y="2862322"/>
                </a:cubicBezTo>
                <a:cubicBezTo>
                  <a:pt x="2149815" y="2892247"/>
                  <a:pt x="2059207" y="2832771"/>
                  <a:pt x="1810511" y="2862322"/>
                </a:cubicBezTo>
                <a:cubicBezTo>
                  <a:pt x="1561815" y="2891873"/>
                  <a:pt x="1414360" y="2857046"/>
                  <a:pt x="1199170" y="2862322"/>
                </a:cubicBezTo>
                <a:cubicBezTo>
                  <a:pt x="983980" y="2867598"/>
                  <a:pt x="809511" y="2848185"/>
                  <a:pt x="611341" y="2862322"/>
                </a:cubicBezTo>
                <a:cubicBezTo>
                  <a:pt x="413171" y="2876459"/>
                  <a:pt x="277457" y="2833574"/>
                  <a:pt x="0" y="2862322"/>
                </a:cubicBezTo>
                <a:cubicBezTo>
                  <a:pt x="-27423" y="2683917"/>
                  <a:pt x="60971" y="2488076"/>
                  <a:pt x="0" y="2232611"/>
                </a:cubicBezTo>
                <a:cubicBezTo>
                  <a:pt x="-60971" y="1977146"/>
                  <a:pt x="34913" y="1778412"/>
                  <a:pt x="0" y="1660147"/>
                </a:cubicBezTo>
                <a:cubicBezTo>
                  <a:pt x="-34913" y="1541882"/>
                  <a:pt x="22876" y="1328332"/>
                  <a:pt x="0" y="1173552"/>
                </a:cubicBezTo>
                <a:cubicBezTo>
                  <a:pt x="-22876" y="1018772"/>
                  <a:pt x="48694" y="886374"/>
                  <a:pt x="0" y="658334"/>
                </a:cubicBezTo>
                <a:cubicBezTo>
                  <a:pt x="-48694" y="430294"/>
                  <a:pt x="4458" y="159974"/>
                  <a:pt x="0" y="0"/>
                </a:cubicBezTo>
                <a:close/>
              </a:path>
            </a:pathLst>
          </a:custGeom>
          <a:noFill/>
          <a:ln w="12700" cap="flat">
            <a:solidFill>
              <a:schemeClr val="tx1"/>
            </a:solidFill>
            <a:miter lim="400000"/>
            <a:extLst>
              <a:ext uri="{C807C97D-BFC1-408E-A445-0C87EB9F89A2}">
                <ask:lineSketchStyleProps xmlns:ask="http://schemas.microsoft.com/office/drawing/2018/sketchyshapes" sd="230571147">
                  <a:prstGeom prst="rect">
                    <a:avLst/>
                  </a:prstGeom>
                  <ask:type>
                    <ask:lineSketchScribble/>
                  </ask:type>
                </ask:lineSketchStyleProps>
              </a:ext>
            </a:extLst>
          </a:ln>
          <a:effectLst/>
        </p:spPr>
        <p:style>
          <a:lnRef idx="0">
            <a:srgbClr val="000000"/>
          </a:lnRef>
          <a:fillRef idx="0">
            <a:srgbClr val="000000"/>
          </a:fillRef>
          <a:effectRef idx="0">
            <a:srgbClr val="000000"/>
          </a:effectRef>
          <a:fontRef idx="none"/>
        </p:style>
        <p:txBody>
          <a:bodyPr wrap="square" rtlCol="0">
            <a:spAutoFit/>
          </a:bodyPr>
          <a:lstStyle/>
          <a:p>
            <a:pPr algn="ctr"/>
            <a:r>
              <a:rPr lang="de-DE" dirty="0"/>
              <a:t>Achten Sie bei der Erhebung und Verarbeitung von Daten auf die </a:t>
            </a:r>
            <a:r>
              <a:rPr lang="de-DE" b="1" dirty="0"/>
              <a:t>Vorgaben der DSGVO </a:t>
            </a:r>
            <a:r>
              <a:rPr lang="de-DE" dirty="0"/>
              <a:t>sowie auf die </a:t>
            </a:r>
            <a:r>
              <a:rPr lang="de-DE" b="1" dirty="0"/>
              <a:t>Regelungen Ihres jeweiligen Landesinstituts bzw. Schulträgers</a:t>
            </a:r>
            <a:r>
              <a:rPr lang="de-DE" dirty="0"/>
              <a:t>.</a:t>
            </a:r>
            <a:endParaRPr lang="en-US" dirty="0"/>
          </a:p>
        </p:txBody>
      </p:sp>
      <p:pic>
        <p:nvPicPr>
          <p:cNvPr id="5" name="Grafik 1">
            <a:extLst>
              <a:ext uri="{FF2B5EF4-FFF2-40B4-BE49-F238E27FC236}">
                <a16:creationId xmlns:a16="http://schemas.microsoft.com/office/drawing/2014/main" id="{848744A1-33F2-4340-9E76-B41A20545E8B}"/>
              </a:ext>
            </a:extLst>
          </p:cNvPr>
          <p:cNvPicPr>
            <a:picLocks noChangeAspect="1"/>
          </p:cNvPicPr>
          <p:nvPr/>
        </p:nvPicPr>
        <p:blipFill rotWithShape="1">
          <a:blip r:embed="rId2"/>
          <a:stretch/>
        </p:blipFill>
        <p:spPr bwMode="auto">
          <a:xfrm>
            <a:off x="11449745" y="1999250"/>
            <a:ext cx="587768" cy="587768"/>
          </a:xfrm>
          <a:prstGeom prst="rect">
            <a:avLst/>
          </a:prstGeom>
        </p:spPr>
      </p:pic>
      <p:sp>
        <p:nvSpPr>
          <p:cNvPr id="6" name="Textfeld 2">
            <a:extLst>
              <a:ext uri="{FF2B5EF4-FFF2-40B4-BE49-F238E27FC236}">
                <a16:creationId xmlns:a16="http://schemas.microsoft.com/office/drawing/2014/main" id="{FA51B518-0402-5807-5ECC-640CBE6B7138}"/>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14</a:t>
            </a:r>
          </a:p>
        </p:txBody>
      </p:sp>
    </p:spTree>
    <p:extLst>
      <p:ext uri="{BB962C8B-B14F-4D97-AF65-F5344CB8AC3E}">
        <p14:creationId xmlns:p14="http://schemas.microsoft.com/office/powerpoint/2010/main" val="131645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8881778" name="Titel 3"/>
          <p:cNvSpPr>
            <a:spLocks noGrp="1"/>
          </p:cNvSpPr>
          <p:nvPr>
            <p:ph type="title"/>
          </p:nvPr>
        </p:nvSpPr>
        <p:spPr bwMode="auto"/>
        <p:txBody>
          <a:bodyPr/>
          <a:lstStyle/>
          <a:p>
            <a:pPr>
              <a:defRPr/>
            </a:pPr>
            <a:r>
              <a:rPr lang="de-DE"/>
              <a:t>PAUSE</a:t>
            </a:r>
            <a:endParaRPr/>
          </a:p>
        </p:txBody>
      </p:sp>
      <p:sp>
        <p:nvSpPr>
          <p:cNvPr id="875825292" name="Textplatzhalter 4"/>
          <p:cNvSpPr>
            <a:spLocks noGrp="1"/>
          </p:cNvSpPr>
          <p:nvPr>
            <p:ph type="body" sz="quarter" idx="1"/>
          </p:nvPr>
        </p:nvSpPr>
        <p:spPr bwMode="auto"/>
        <p:txBody>
          <a:bodyPr/>
          <a:lstStyle/>
          <a:p>
            <a:pPr>
              <a:defRPr/>
            </a:pPr>
            <a:r>
              <a:rPr lang="de-DE"/>
              <a:t>10 Minuten</a:t>
            </a:r>
            <a:endParaRPr/>
          </a:p>
        </p:txBody>
      </p:sp>
      <p:pic>
        <p:nvPicPr>
          <p:cNvPr id="1458031893" name="Grafik 7" descr="Apfel mit einfarbiger Füllung"/>
          <p:cNvPicPr>
            <a:picLocks noChangeAspect="1"/>
          </p:cNvPicPr>
          <p:nvPr/>
        </p:nvPicPr>
        <p:blipFill rotWithShape="1">
          <a:blip r:embed="rId3">
            <a:extLst>
              <a:ext uri="{96DAC541-7B7A-43D3-8B79-37D633B846F1}">
                <asvg:svgBlip xmlns:asvg="http://schemas.microsoft.com/office/drawing/2016/SVG/main" r:embed="rId4"/>
              </a:ext>
            </a:extLst>
          </a:blip>
          <a:stretch/>
        </p:blipFill>
        <p:spPr bwMode="auto">
          <a:xfrm>
            <a:off x="8917784" y="2694352"/>
            <a:ext cx="1803401" cy="1803401"/>
          </a:xfrm>
          <a:prstGeom prst="rect">
            <a:avLst/>
          </a:prstGeom>
        </p:spPr>
      </p:pic>
      <p:sp>
        <p:nvSpPr>
          <p:cNvPr id="2" name="Textfeld 2">
            <a:extLst>
              <a:ext uri="{FF2B5EF4-FFF2-40B4-BE49-F238E27FC236}">
                <a16:creationId xmlns:a16="http://schemas.microsoft.com/office/drawing/2014/main" id="{6D87F655-9F10-E606-7660-FA3882A147F1}"/>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021423" name="Textplatzhalter 4"/>
          <p:cNvSpPr txBox="1">
            <a:spLocks noGrp="1"/>
          </p:cNvSpPr>
          <p:nvPr>
            <p:ph type="body" sz="quarter" idx="1"/>
          </p:nvPr>
        </p:nvSpPr>
        <p:spPr bwMode="auto">
          <a:xfrm>
            <a:off x="831850" y="4589462"/>
            <a:ext cx="10515600" cy="1500188"/>
          </a:xfrm>
          <a:prstGeom prst="rect">
            <a:avLst/>
          </a:prstGeom>
        </p:spPr>
        <p:txBody>
          <a:bodyPr>
            <a:normAutofit/>
          </a:bodyPr>
          <a:lstStyle/>
          <a:p>
            <a:pPr>
              <a:defRPr/>
            </a:pPr>
            <a:r>
              <a:rPr lang="de-DE" sz="2800" dirty="0"/>
              <a:t>Unser Diagnostik-Jahreskreis</a:t>
            </a:r>
            <a:endParaRPr sz="2800" dirty="0"/>
          </a:p>
        </p:txBody>
      </p:sp>
      <p:pic>
        <p:nvPicPr>
          <p:cNvPr id="509015307" name="Grafik 6" descr="Grafik 6"/>
          <p:cNvPicPr>
            <a:picLocks noChangeAspect="1"/>
          </p:cNvPicPr>
          <p:nvPr/>
        </p:nvPicPr>
        <p:blipFill rotWithShape="1">
          <a:blip r:embed="rId3"/>
          <a:stretch/>
        </p:blipFill>
        <p:spPr bwMode="auto">
          <a:xfrm>
            <a:off x="8908471" y="2922154"/>
            <a:ext cx="1803401" cy="1803401"/>
          </a:xfrm>
          <a:prstGeom prst="rect">
            <a:avLst/>
          </a:prstGeom>
          <a:ln w="12700">
            <a:miter lim="400000"/>
          </a:ln>
        </p:spPr>
      </p:pic>
      <p:sp>
        <p:nvSpPr>
          <p:cNvPr id="2" name="Titel 3">
            <a:extLst>
              <a:ext uri="{FF2B5EF4-FFF2-40B4-BE49-F238E27FC236}">
                <a16:creationId xmlns:a16="http://schemas.microsoft.com/office/drawing/2014/main" id="{6580D8CE-83E6-D32B-FDED-AEFB50671F7A}"/>
              </a:ext>
            </a:extLst>
          </p:cNvPr>
          <p:cNvSpPr txBox="1">
            <a:spLocks/>
          </p:cNvSpPr>
          <p:nvPr/>
        </p:nvSpPr>
        <p:spPr bwMode="auto">
          <a:xfrm>
            <a:off x="420370" y="1709738"/>
            <a:ext cx="6846704" cy="2852738"/>
          </a:xfrm>
          <a:prstGeom prst="rect">
            <a:avLst/>
          </a:prstGeom>
          <a:ln w="12700">
            <a:miter lim="400000"/>
          </a:ln>
        </p:spPr>
        <p:txBody>
          <a:bodyPr lIns="45719" rIns="45719" anchor="b">
            <a:normAutofit/>
          </a:bodyPr>
          <a:lstStyle>
            <a:lvl1pPr marL="0" marR="0" indent="0" algn="l" defTabSz="914400" rtl="0">
              <a:lnSpc>
                <a:spcPct val="90000"/>
              </a:lnSpc>
              <a:spcBef>
                <a:spcPts val="0"/>
              </a:spcBef>
              <a:spcAft>
                <a:spcPts val="0"/>
              </a:spcAft>
              <a:buClrTx/>
              <a:buSzTx/>
              <a:buFontTx/>
              <a:buNone/>
              <a:defRPr sz="4400" b="0" i="0" u="none" strike="noStrike" cap="none" spc="0">
                <a:solidFill>
                  <a:srgbClr val="000000"/>
                </a:solidFill>
                <a:latin typeface="+mn-lt"/>
                <a:ea typeface="+mn-ea"/>
                <a:cs typeface="+mn-cs"/>
              </a:defRPr>
            </a:lvl1pPr>
            <a:lvl2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2pPr>
            <a:lvl3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3pPr>
            <a:lvl4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4pPr>
            <a:lvl5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5pPr>
            <a:lvl6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6pPr>
            <a:lvl7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7pPr>
            <a:lvl8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8pPr>
            <a:lvl9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9pPr>
          </a:lstStyle>
          <a:p>
            <a:pPr marL="514350" indent="-514350">
              <a:buFont typeface="+mj-lt"/>
              <a:buAutoNum type="arabicPeriod" startAt="3"/>
              <a:defRPr sz="3200"/>
            </a:pPr>
            <a:r>
              <a:rPr lang="de-DE" dirty="0"/>
              <a:t>Gemeinsame Konzeptentwicklung</a:t>
            </a:r>
            <a:endParaRPr lang="de-DE" sz="3200" dirty="0">
              <a:latin typeface="Kantumruy Pro" pitchFamily="2" charset="0"/>
              <a:cs typeface="Kantumruy Pro" pitchFamily="2" charset="0"/>
            </a:endParaRPr>
          </a:p>
        </p:txBody>
      </p:sp>
      <p:sp>
        <p:nvSpPr>
          <p:cNvPr id="3" name="Textfeld 2">
            <a:extLst>
              <a:ext uri="{FF2B5EF4-FFF2-40B4-BE49-F238E27FC236}">
                <a16:creationId xmlns:a16="http://schemas.microsoft.com/office/drawing/2014/main" id="{114EB165-0436-8B3C-5A2B-D2AD527FC90F}"/>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4505421" name="Titel 3"/>
          <p:cNvSpPr>
            <a:spLocks noGrp="1"/>
          </p:cNvSpPr>
          <p:nvPr>
            <p:ph type="title"/>
          </p:nvPr>
        </p:nvSpPr>
        <p:spPr bwMode="auto"/>
        <p:txBody>
          <a:bodyPr/>
          <a:lstStyle/>
          <a:p>
            <a:pPr>
              <a:defRPr/>
            </a:pPr>
            <a:r>
              <a:rPr lang="de-DE" dirty="0"/>
              <a:t>Die Idee:</a:t>
            </a:r>
            <a:endParaRPr lang="en-US" dirty="0"/>
          </a:p>
        </p:txBody>
      </p:sp>
      <p:sp>
        <p:nvSpPr>
          <p:cNvPr id="345012063" name="Textplatzhalter 4"/>
          <p:cNvSpPr>
            <a:spLocks noGrp="1"/>
          </p:cNvSpPr>
          <p:nvPr>
            <p:ph type="body" idx="1"/>
          </p:nvPr>
        </p:nvSpPr>
        <p:spPr bwMode="auto">
          <a:xfrm>
            <a:off x="649705" y="1825625"/>
            <a:ext cx="5548667" cy="4351338"/>
          </a:xfrm>
        </p:spPr>
        <p:txBody>
          <a:bodyPr>
            <a:normAutofit/>
          </a:bodyPr>
          <a:lstStyle/>
          <a:p>
            <a:pPr>
              <a:defRPr/>
            </a:pPr>
            <a:r>
              <a:rPr lang="de-DE" dirty="0"/>
              <a:t>Kerstin Krins </a:t>
            </a:r>
            <a:endParaRPr dirty="0"/>
          </a:p>
          <a:p>
            <a:pPr>
              <a:defRPr/>
            </a:pPr>
            <a:r>
              <a:rPr lang="de-DE" dirty="0"/>
              <a:t>Schulleiterin der Rothenburg-Grundschule in Berlin</a:t>
            </a:r>
            <a:endParaRPr dirty="0"/>
          </a:p>
          <a:p>
            <a:pPr>
              <a:defRPr/>
            </a:pPr>
            <a:r>
              <a:rPr lang="de-DE" dirty="0"/>
              <a:t>Deutscher Schulpreis 2023</a:t>
            </a:r>
            <a:endParaRPr dirty="0"/>
          </a:p>
          <a:p>
            <a:pPr>
              <a:defRPr/>
            </a:pPr>
            <a:r>
              <a:rPr lang="de-DE" dirty="0"/>
              <a:t>Individuelle und wirksame Lernangebote durch systematische Diagnostik</a:t>
            </a:r>
            <a:endParaRPr dirty="0"/>
          </a:p>
          <a:p>
            <a:pPr>
              <a:defRPr/>
            </a:pPr>
            <a:endParaRPr lang="de-DE" dirty="0"/>
          </a:p>
          <a:p>
            <a:pPr marL="0" indent="0">
              <a:buNone/>
              <a:defRPr/>
            </a:pPr>
            <a:r>
              <a:rPr lang="de-DE" dirty="0"/>
              <a:t>Der Diagnostik-Jahreskreis…</a:t>
            </a:r>
            <a:endParaRPr dirty="0"/>
          </a:p>
          <a:p>
            <a:pPr>
              <a:defRPr/>
            </a:pPr>
            <a:r>
              <a:rPr lang="de-DE" noProof="0" dirty="0"/>
              <a:t>Ein Werkzeug für Transparenz und Steuerung </a:t>
            </a:r>
          </a:p>
        </p:txBody>
      </p:sp>
      <p:pic>
        <p:nvPicPr>
          <p:cNvPr id="254236804" name="Grafik 6"/>
          <p:cNvPicPr>
            <a:picLocks noChangeAspect="1"/>
          </p:cNvPicPr>
          <p:nvPr/>
        </p:nvPicPr>
        <p:blipFill rotWithShape="1">
          <a:blip r:embed="rId3"/>
          <a:stretch/>
        </p:blipFill>
        <p:spPr bwMode="auto">
          <a:xfrm>
            <a:off x="6198372" y="0"/>
            <a:ext cx="5993628" cy="6176963"/>
          </a:xfrm>
          <a:prstGeom prst="rect">
            <a:avLst/>
          </a:prstGeom>
        </p:spPr>
      </p:pic>
      <p:sp>
        <p:nvSpPr>
          <p:cNvPr id="3" name="Textfeld 2">
            <a:extLst>
              <a:ext uri="{FF2B5EF4-FFF2-40B4-BE49-F238E27FC236}">
                <a16:creationId xmlns:a16="http://schemas.microsoft.com/office/drawing/2014/main" id="{F00942F6-36C7-DEBF-08D9-DA20A482108B}"/>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0A990-96BB-F1AC-EDD7-109DC03911CC}"/>
              </a:ext>
            </a:extLst>
          </p:cNvPr>
          <p:cNvSpPr>
            <a:spLocks noGrp="1"/>
          </p:cNvSpPr>
          <p:nvPr>
            <p:ph type="title" idx="4294967295"/>
          </p:nvPr>
        </p:nvSpPr>
        <p:spPr>
          <a:xfrm>
            <a:off x="259823" y="244393"/>
            <a:ext cx="3380874" cy="1325563"/>
          </a:xfrm>
        </p:spPr>
        <p:txBody>
          <a:bodyPr/>
          <a:lstStyle/>
          <a:p>
            <a:r>
              <a:rPr lang="de-DE" dirty="0"/>
              <a:t>Diagnostik-Jahreskreis</a:t>
            </a:r>
          </a:p>
        </p:txBody>
      </p:sp>
      <p:pic>
        <p:nvPicPr>
          <p:cNvPr id="4" name="Grafik 3">
            <a:extLst>
              <a:ext uri="{FF2B5EF4-FFF2-40B4-BE49-F238E27FC236}">
                <a16:creationId xmlns:a16="http://schemas.microsoft.com/office/drawing/2014/main" id="{94ED3900-2498-7D65-0396-E0D981D4C494}"/>
              </a:ext>
            </a:extLst>
          </p:cNvPr>
          <p:cNvPicPr>
            <a:picLocks noChangeAspect="1"/>
          </p:cNvPicPr>
          <p:nvPr/>
        </p:nvPicPr>
        <p:blipFill>
          <a:blip r:embed="rId3"/>
          <a:stretch>
            <a:fillRect/>
          </a:stretch>
        </p:blipFill>
        <p:spPr>
          <a:xfrm>
            <a:off x="3640697" y="312464"/>
            <a:ext cx="4872881" cy="5771677"/>
          </a:xfrm>
          <a:prstGeom prst="rect">
            <a:avLst/>
          </a:prstGeom>
        </p:spPr>
      </p:pic>
      <p:pic>
        <p:nvPicPr>
          <p:cNvPr id="6" name="Grafik 5">
            <a:extLst>
              <a:ext uri="{FF2B5EF4-FFF2-40B4-BE49-F238E27FC236}">
                <a16:creationId xmlns:a16="http://schemas.microsoft.com/office/drawing/2014/main" id="{A0D16A75-702F-5992-2DD9-7656AD60615B}"/>
              </a:ext>
            </a:extLst>
          </p:cNvPr>
          <p:cNvPicPr>
            <a:picLocks noChangeAspect="1"/>
          </p:cNvPicPr>
          <p:nvPr/>
        </p:nvPicPr>
        <p:blipFill rotWithShape="1">
          <a:blip r:embed="rId4"/>
          <a:srcRect t="5558" b="2786"/>
          <a:stretch/>
        </p:blipFill>
        <p:spPr>
          <a:xfrm>
            <a:off x="8625512" y="244393"/>
            <a:ext cx="2369216" cy="3019646"/>
          </a:xfrm>
          <a:prstGeom prst="rect">
            <a:avLst/>
          </a:prstGeom>
          <a:ln w="28575">
            <a:solidFill>
              <a:schemeClr val="tx1"/>
            </a:solidFill>
          </a:ln>
        </p:spPr>
      </p:pic>
      <p:pic>
        <p:nvPicPr>
          <p:cNvPr id="7" name="Grafik 6" descr="Pfeil mit einer Linie: Kurve im Uhrzeigersinn mit einfarbiger Füllung">
            <a:extLst>
              <a:ext uri="{FF2B5EF4-FFF2-40B4-BE49-F238E27FC236}">
                <a16:creationId xmlns:a16="http://schemas.microsoft.com/office/drawing/2014/main" id="{75E1C80E-91C7-06B5-6909-B2EDDA3AD3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981548">
            <a:off x="7547046" y="1591667"/>
            <a:ext cx="914400" cy="914400"/>
          </a:xfrm>
          <a:prstGeom prst="rect">
            <a:avLst/>
          </a:prstGeom>
        </p:spPr>
      </p:pic>
      <p:sp>
        <p:nvSpPr>
          <p:cNvPr id="5" name="Textfeld 2">
            <a:extLst>
              <a:ext uri="{FF2B5EF4-FFF2-40B4-BE49-F238E27FC236}">
                <a16:creationId xmlns:a16="http://schemas.microsoft.com/office/drawing/2014/main" id="{6087CE69-71AA-323A-D137-EEF90C990266}"/>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18</a:t>
            </a:r>
          </a:p>
        </p:txBody>
      </p:sp>
    </p:spTree>
    <p:extLst>
      <p:ext uri="{BB962C8B-B14F-4D97-AF65-F5344CB8AC3E}">
        <p14:creationId xmlns:p14="http://schemas.microsoft.com/office/powerpoint/2010/main" val="214311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27162-0E10-441B-AAA7-464777895CDD}"/>
              </a:ext>
            </a:extLst>
          </p:cNvPr>
          <p:cNvSpPr>
            <a:spLocks noGrp="1"/>
          </p:cNvSpPr>
          <p:nvPr>
            <p:ph type="title"/>
          </p:nvPr>
        </p:nvSpPr>
        <p:spPr/>
        <p:txBody>
          <a:bodyPr/>
          <a:lstStyle/>
          <a:p>
            <a:r>
              <a:rPr lang="de-DE" dirty="0"/>
              <a:t>Diagnostik-Jahreskreis</a:t>
            </a:r>
            <a:endParaRPr lang="en-US" dirty="0"/>
          </a:p>
        </p:txBody>
      </p:sp>
      <p:sp>
        <p:nvSpPr>
          <p:cNvPr id="3" name="Textplatzhalter 2">
            <a:extLst>
              <a:ext uri="{FF2B5EF4-FFF2-40B4-BE49-F238E27FC236}">
                <a16:creationId xmlns:a16="http://schemas.microsoft.com/office/drawing/2014/main" id="{924851E0-713B-4AC4-9E17-58E5427ED586}"/>
              </a:ext>
            </a:extLst>
          </p:cNvPr>
          <p:cNvSpPr>
            <a:spLocks noGrp="1"/>
          </p:cNvSpPr>
          <p:nvPr>
            <p:ph type="body" idx="1"/>
          </p:nvPr>
        </p:nvSpPr>
        <p:spPr>
          <a:xfrm>
            <a:off x="838200" y="1825625"/>
            <a:ext cx="8763000" cy="4351338"/>
          </a:xfrm>
        </p:spPr>
        <p:txBody>
          <a:bodyPr>
            <a:normAutofit/>
          </a:bodyPr>
          <a:lstStyle/>
          <a:p>
            <a:pPr marL="457200" indent="-457200">
              <a:buFont typeface="+mj-lt"/>
              <a:buAutoNum type="arabicPeriod"/>
            </a:pPr>
            <a:r>
              <a:rPr lang="de-DE" sz="2800" b="1" dirty="0">
                <a:highlight>
                  <a:srgbClr val="FFFFFF"/>
                </a:highlight>
              </a:rPr>
              <a:t>Reflektion und Austausch über den Jahreskreis in Teams </a:t>
            </a:r>
          </a:p>
          <a:p>
            <a:pPr marL="914400" lvl="1" indent="-457200">
              <a:buFont typeface="+mj-lt"/>
              <a:buAutoNum type="arabicPeriod"/>
            </a:pPr>
            <a:r>
              <a:rPr lang="de-DE" sz="2800" dirty="0"/>
              <a:t>Wahrnehmung, Nutzung &amp; Passung</a:t>
            </a:r>
          </a:p>
          <a:p>
            <a:pPr marL="914400" lvl="1" indent="-457200">
              <a:buFont typeface="+mj-lt"/>
              <a:buAutoNum type="arabicPeriod"/>
            </a:pPr>
            <a:r>
              <a:rPr lang="de-DE" sz="2800" dirty="0"/>
              <a:t>Übergänge und Austausch </a:t>
            </a:r>
          </a:p>
          <a:p>
            <a:pPr marL="457200" lvl="1" indent="0">
              <a:buNone/>
            </a:pPr>
            <a:endParaRPr lang="de-DE" sz="2800" dirty="0"/>
          </a:p>
          <a:p>
            <a:pPr marL="457200" indent="-457200">
              <a:buFont typeface="+mj-lt"/>
              <a:buAutoNum type="arabicPeriod" startAt="2"/>
            </a:pPr>
            <a:r>
              <a:rPr lang="de-DE" sz="2800" b="1" dirty="0"/>
              <a:t>Gemeinsamer Austausch</a:t>
            </a:r>
          </a:p>
          <a:p>
            <a:pPr marL="960119" lvl="1" indent="-457200">
              <a:buFont typeface="+mj-lt"/>
              <a:buAutoNum type="arabicPeriod"/>
            </a:pPr>
            <a:r>
              <a:rPr lang="de-DE" sz="2800" dirty="0"/>
              <a:t>Bericht aus den Gruppen</a:t>
            </a:r>
          </a:p>
          <a:p>
            <a:pPr marL="960119" lvl="1" indent="-457200">
              <a:buFont typeface="+mj-lt"/>
              <a:buAutoNum type="arabicPeriod"/>
            </a:pPr>
            <a:r>
              <a:rPr lang="de-DE" sz="2800" dirty="0"/>
              <a:t>Lässt sich daraus ein Ziel oder Fazit für unsere Schulentwicklung ziehen?</a:t>
            </a:r>
          </a:p>
        </p:txBody>
      </p:sp>
      <p:pic>
        <p:nvPicPr>
          <p:cNvPr id="7" name="Grafik 6" descr="Balkendiagramm mit Aufwärtstrend mit einfarbiger Füllung">
            <a:extLst>
              <a:ext uri="{FF2B5EF4-FFF2-40B4-BE49-F238E27FC236}">
                <a16:creationId xmlns:a16="http://schemas.microsoft.com/office/drawing/2014/main" id="{D6FF8D31-DF3E-404E-AAF3-6F4CBA398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8692" y="567492"/>
            <a:ext cx="914400" cy="914400"/>
          </a:xfrm>
          <a:prstGeom prst="rect">
            <a:avLst/>
          </a:prstGeom>
        </p:spPr>
      </p:pic>
      <p:sp>
        <p:nvSpPr>
          <p:cNvPr id="4" name="Rechteck: abgerundete Ecken 3">
            <a:extLst>
              <a:ext uri="{FF2B5EF4-FFF2-40B4-BE49-F238E27FC236}">
                <a16:creationId xmlns:a16="http://schemas.microsoft.com/office/drawing/2014/main" id="{E2BBC6BF-875B-1D72-3BEB-5A76CC111A60}"/>
              </a:ext>
            </a:extLst>
          </p:cNvPr>
          <p:cNvSpPr/>
          <p:nvPr/>
        </p:nvSpPr>
        <p:spPr>
          <a:xfrm>
            <a:off x="9601200" y="1837014"/>
            <a:ext cx="1634067" cy="720000"/>
          </a:xfrm>
          <a:prstGeom prst="roundRect">
            <a:avLst/>
          </a:prstGeom>
          <a:solidFill>
            <a:srgbClr val="C1ECFF"/>
          </a:solidFill>
          <a:ln w="12700" cap="flat">
            <a:solidFill>
              <a:srgbClr val="C1ECFF"/>
            </a:solidFill>
            <a:prstDash val="solid"/>
            <a:miter lim="800000"/>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2400" b="0" i="0" u="none" strike="noStrike" cap="none" spc="0" normalizeH="0" baseline="0" dirty="0">
                <a:ln>
                  <a:noFill/>
                </a:ln>
                <a:solidFill>
                  <a:srgbClr val="000000"/>
                </a:solidFill>
                <a:effectLst/>
                <a:uFillTx/>
                <a:latin typeface="+mn-lt"/>
                <a:ea typeface="+mn-ea"/>
                <a:cs typeface="+mn-cs"/>
                <a:sym typeface="Kantumruy Pro"/>
              </a:rPr>
              <a:t>30 Minuten</a:t>
            </a:r>
          </a:p>
        </p:txBody>
      </p:sp>
      <p:sp>
        <p:nvSpPr>
          <p:cNvPr id="8" name="Rechteck: abgerundete Ecken 7">
            <a:extLst>
              <a:ext uri="{FF2B5EF4-FFF2-40B4-BE49-F238E27FC236}">
                <a16:creationId xmlns:a16="http://schemas.microsoft.com/office/drawing/2014/main" id="{E3A9C8E4-2723-00D5-B05A-2A5BC2A3927D}"/>
              </a:ext>
            </a:extLst>
          </p:cNvPr>
          <p:cNvSpPr/>
          <p:nvPr/>
        </p:nvSpPr>
        <p:spPr>
          <a:xfrm>
            <a:off x="9601200" y="4300987"/>
            <a:ext cx="1634067" cy="720000"/>
          </a:xfrm>
          <a:prstGeom prst="roundRect">
            <a:avLst/>
          </a:prstGeom>
          <a:solidFill>
            <a:srgbClr val="C1ECFF"/>
          </a:solidFill>
          <a:ln w="12700" cap="flat">
            <a:solidFill>
              <a:srgbClr val="C1ECFF"/>
            </a:solidFill>
            <a:prstDash val="solid"/>
            <a:miter lim="800000"/>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2400" dirty="0"/>
              <a:t>15</a:t>
            </a:r>
            <a:r>
              <a:rPr kumimoji="0" lang="de-DE" sz="2400" b="0" i="0" u="none" strike="noStrike" cap="none" spc="0" normalizeH="0" baseline="0" dirty="0">
                <a:ln>
                  <a:noFill/>
                </a:ln>
                <a:solidFill>
                  <a:srgbClr val="000000"/>
                </a:solidFill>
                <a:effectLst/>
                <a:uFillTx/>
                <a:latin typeface="+mn-lt"/>
                <a:ea typeface="+mn-ea"/>
                <a:cs typeface="+mn-cs"/>
                <a:sym typeface="Kantumruy Pro"/>
              </a:rPr>
              <a:t> Minuten</a:t>
            </a:r>
          </a:p>
        </p:txBody>
      </p:sp>
      <p:sp>
        <p:nvSpPr>
          <p:cNvPr id="5" name="Textfeld 2">
            <a:extLst>
              <a:ext uri="{FF2B5EF4-FFF2-40B4-BE49-F238E27FC236}">
                <a16:creationId xmlns:a16="http://schemas.microsoft.com/office/drawing/2014/main" id="{15F1A946-E040-C9AB-668D-853DD4E824BB}"/>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19</a:t>
            </a:r>
          </a:p>
        </p:txBody>
      </p:sp>
    </p:spTree>
    <p:extLst>
      <p:ext uri="{BB962C8B-B14F-4D97-AF65-F5344CB8AC3E}">
        <p14:creationId xmlns:p14="http://schemas.microsoft.com/office/powerpoint/2010/main" val="42413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6809188" name="Rechteck 1"/>
          <p:cNvSpPr/>
          <p:nvPr/>
        </p:nvSpPr>
        <p:spPr bwMode="auto">
          <a:xfrm>
            <a:off x="2710781" y="1539208"/>
            <a:ext cx="2077612" cy="3429004"/>
          </a:xfrm>
          <a:prstGeom prst="rect">
            <a:avLst/>
          </a:prstGeom>
          <a:solidFill>
            <a:srgbClr val="FFFFFF">
              <a:alpha val="0"/>
            </a:srgbClr>
          </a:solidFill>
          <a:ln w="12699" cap="flat">
            <a:no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mn-lt"/>
              <a:ea typeface="+mn-ea"/>
              <a:cs typeface="+mn-cs"/>
            </a:endParaRPr>
          </a:p>
        </p:txBody>
      </p:sp>
      <p:sp>
        <p:nvSpPr>
          <p:cNvPr id="1730665726" name="Titel 1"/>
          <p:cNvSpPr txBox="1">
            <a:spLocks noGrp="1"/>
          </p:cNvSpPr>
          <p:nvPr>
            <p:ph type="title"/>
          </p:nvPr>
        </p:nvSpPr>
        <p:spPr bwMode="auto">
          <a:xfrm>
            <a:off x="838198" y="284388"/>
            <a:ext cx="10789989" cy="1325562"/>
          </a:xfrm>
          <a:prstGeom prst="rect">
            <a:avLst/>
          </a:prstGeom>
        </p:spPr>
        <p:txBody>
          <a:bodyPr>
            <a:normAutofit/>
          </a:bodyPr>
          <a:lstStyle/>
          <a:p>
            <a:pPr>
              <a:defRPr/>
            </a:pPr>
            <a:r>
              <a:rPr lang="de-DE" dirty="0">
                <a:latin typeface="Kantumruy Pro" pitchFamily="2" charset="0"/>
                <a:cs typeface="Kantumruy Pro" pitchFamily="2" charset="0"/>
              </a:rPr>
              <a:t>Zusammenarbeit über ein Schuljahr:</a:t>
            </a:r>
            <a:br>
              <a:rPr lang="de-DE" dirty="0">
                <a:latin typeface="Kantumruy Pro" pitchFamily="2" charset="0"/>
                <a:cs typeface="Kantumruy Pro" pitchFamily="2" charset="0"/>
              </a:rPr>
            </a:br>
            <a:r>
              <a:rPr dirty="0">
                <a:latin typeface="Kantumruy Pro" pitchFamily="2" charset="0"/>
                <a:cs typeface="Kantumruy Pro" pitchFamily="2" charset="0"/>
              </a:rPr>
              <a:t>Was </a:t>
            </a:r>
            <a:r>
              <a:rPr dirty="0" err="1">
                <a:latin typeface="Kantumruy Pro" pitchFamily="2" charset="0"/>
                <a:cs typeface="Kantumruy Pro" pitchFamily="2" charset="0"/>
              </a:rPr>
              <a:t>ist</a:t>
            </a:r>
            <a:r>
              <a:rPr dirty="0">
                <a:latin typeface="Kantumruy Pro" pitchFamily="2" charset="0"/>
                <a:cs typeface="Kantumruy Pro" pitchFamily="2" charset="0"/>
              </a:rPr>
              <a:t> in der Zusammenarbeit </a:t>
            </a:r>
            <a:r>
              <a:rPr dirty="0" err="1">
                <a:latin typeface="Kantumruy Pro" pitchFamily="2" charset="0"/>
                <a:cs typeface="Kantumruy Pro" pitchFamily="2" charset="0"/>
              </a:rPr>
              <a:t>geplant</a:t>
            </a:r>
            <a:r>
              <a:rPr dirty="0">
                <a:latin typeface="Kantumruy Pro" pitchFamily="2" charset="0"/>
                <a:cs typeface="Kantumruy Pro" pitchFamily="2" charset="0"/>
              </a:rPr>
              <a:t>?</a:t>
            </a:r>
          </a:p>
        </p:txBody>
      </p:sp>
      <p:pic>
        <p:nvPicPr>
          <p:cNvPr id="1348420598" name="Grafik 4" descr="Grafik 4"/>
          <p:cNvPicPr>
            <a:picLocks noChangeAspect="1"/>
          </p:cNvPicPr>
          <p:nvPr/>
        </p:nvPicPr>
        <p:blipFill rotWithShape="1">
          <a:blip r:embed="rId3"/>
          <a:stretch/>
        </p:blipFill>
        <p:spPr bwMode="auto">
          <a:xfrm>
            <a:off x="10629900" y="570706"/>
            <a:ext cx="914400" cy="914400"/>
          </a:xfrm>
          <a:prstGeom prst="rect">
            <a:avLst/>
          </a:prstGeom>
          <a:ln w="12700">
            <a:miter lim="400000"/>
          </a:ln>
        </p:spPr>
      </p:pic>
      <p:sp>
        <p:nvSpPr>
          <p:cNvPr id="184" name="Rechteck"/>
          <p:cNvSpPr/>
          <p:nvPr/>
        </p:nvSpPr>
        <p:spPr bwMode="auto">
          <a:xfrm>
            <a:off x="2942455" y="231078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a:pPr>
            <a:endParaRPr lang="de-DE" sz="1400" dirty="0">
              <a:solidFill>
                <a:schemeClr val="tx1"/>
              </a:solidFill>
            </a:endParaRPr>
          </a:p>
          <a:p>
            <a:pPr algn="ctr">
              <a:defRPr/>
            </a:pPr>
            <a:r>
              <a:rPr lang="de-DE" sz="1400" dirty="0">
                <a:solidFill>
                  <a:schemeClr val="tx1"/>
                </a:solidFill>
              </a:rPr>
              <a:t>Auftaktworkshop mit dem gesamten Kollegium zur Einführung in das Thema und zur Abstimmung und Priorisierung von Bedarfen (gesamtes pädagogisches Personal)</a:t>
            </a:r>
            <a:endParaRPr lang="de-DE" sz="1400" dirty="0"/>
          </a:p>
        </p:txBody>
      </p:sp>
      <p:sp>
        <p:nvSpPr>
          <p:cNvPr id="187" name="Rechteck"/>
          <p:cNvSpPr/>
          <p:nvPr/>
        </p:nvSpPr>
        <p:spPr bwMode="auto">
          <a:xfrm>
            <a:off x="719429" y="232362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lang="de-DE" dirty="0"/>
          </a:p>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Erstes Gespräch mit verschiedenen </a:t>
            </a:r>
            <a:r>
              <a:rPr lang="de-DE" dirty="0" err="1">
                <a:solidFill>
                  <a:schemeClr val="tx1"/>
                </a:solidFill>
              </a:rPr>
              <a:t>Akteur:innen</a:t>
            </a:r>
            <a:r>
              <a:rPr lang="de-DE" dirty="0">
                <a:solidFill>
                  <a:schemeClr val="tx1"/>
                </a:solidFill>
              </a:rPr>
              <a:t> (Schulleitung, Ganztagsleitung etc.) der Schule zur Ausgangslage </a:t>
            </a:r>
            <a:br>
              <a:rPr lang="de-DE" dirty="0">
                <a:solidFill>
                  <a:schemeClr val="tx1"/>
                </a:solidFill>
              </a:rPr>
            </a:br>
            <a:r>
              <a:rPr lang="de-DE" dirty="0">
                <a:solidFill>
                  <a:schemeClr val="tx1"/>
                </a:solidFill>
              </a:rPr>
              <a:t>und Erwartungen an die Zusammenarbeit (Kleingruppe)</a:t>
            </a:r>
            <a:endParaRPr lang="de-DE" dirty="0"/>
          </a:p>
          <a:p>
            <a:pPr algn="ctr">
              <a:defRPr sz="1400">
                <a:solidFill>
                  <a:srgbClr val="FFFFFF"/>
                </a:solidFill>
              </a:defRPr>
            </a:pPr>
            <a:endParaRPr lang="de-DE" dirty="0"/>
          </a:p>
        </p:txBody>
      </p:sp>
      <p:sp>
        <p:nvSpPr>
          <p:cNvPr id="190" name="Rechteck"/>
          <p:cNvSpPr/>
          <p:nvPr/>
        </p:nvSpPr>
        <p:spPr bwMode="auto">
          <a:xfrm>
            <a:off x="5165481" y="2310789"/>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a:solidFill>
                  <a:srgbClr val="FFFFFF"/>
                </a:solidFill>
              </a:defRPr>
            </a:pPr>
            <a:endParaRPr lang="de-DE" dirty="0"/>
          </a:p>
          <a:p>
            <a:pPr algn="ctr">
              <a:defRPr>
                <a:solidFill>
                  <a:srgbClr val="FFFFFF"/>
                </a:solidFill>
              </a:defRPr>
            </a:pPr>
            <a:endParaRPr lang="de-DE" dirty="0"/>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Kollaboratives Arbeiten an schulspezifischen Schwerpunkten unter Einsatz von Hilfsmaterialien für datengestütztes Arbeiten</a:t>
            </a:r>
          </a:p>
          <a:p>
            <a:pPr algn="ctr">
              <a:defRPr sz="1400">
                <a:solidFill>
                  <a:srgbClr val="FFFFFF"/>
                </a:solidFill>
              </a:defRPr>
            </a:pPr>
            <a:r>
              <a:rPr lang="de-DE" dirty="0">
                <a:solidFill>
                  <a:schemeClr val="tx1"/>
                </a:solidFill>
              </a:rPr>
              <a:t>(über ein Schuljahr - Steuergruppe &amp; ggf. Kollegium)</a:t>
            </a:r>
          </a:p>
          <a:p>
            <a:pPr algn="ctr">
              <a:defRPr sz="1400">
                <a:solidFill>
                  <a:srgbClr val="FFFFFF"/>
                </a:solidFill>
              </a:defRPr>
            </a:pPr>
            <a:endParaRPr lang="de-DE" dirty="0"/>
          </a:p>
          <a:p>
            <a:pPr algn="ctr">
              <a:defRPr sz="1900">
                <a:solidFill>
                  <a:srgbClr val="FFFFFF"/>
                </a:solidFill>
              </a:defRPr>
            </a:pPr>
            <a:endParaRPr lang="de-DE" dirty="0"/>
          </a:p>
          <a:p>
            <a:pPr algn="ctr">
              <a:defRPr>
                <a:solidFill>
                  <a:srgbClr val="FFFFFF"/>
                </a:solidFill>
              </a:defRPr>
            </a:pPr>
            <a:endParaRPr dirty="0"/>
          </a:p>
        </p:txBody>
      </p:sp>
      <p:sp>
        <p:nvSpPr>
          <p:cNvPr id="196" name="Rechteck"/>
          <p:cNvSpPr/>
          <p:nvPr/>
        </p:nvSpPr>
        <p:spPr bwMode="auto">
          <a:xfrm>
            <a:off x="7388507" y="228747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defRPr sz="1600">
                <a:solidFill>
                  <a:srgbClr val="FFFFFF"/>
                </a:solidFill>
              </a:defRPr>
            </a:pPr>
            <a:endParaRPr lang="de-DE" dirty="0"/>
          </a:p>
          <a:p>
            <a:pPr algn="ctr">
              <a:defRPr sz="1400">
                <a:solidFill>
                  <a:srgbClr val="FFFFFF"/>
                </a:solidFill>
              </a:defRPr>
            </a:pPr>
            <a:r>
              <a:rPr lang="de-DE" dirty="0">
                <a:solidFill>
                  <a:schemeClr val="tx1"/>
                </a:solidFill>
              </a:rPr>
              <a:t>Austausch über Ergebnisse und Perspektiven für die Weiterarbeit. Reflexion der Zusammenarbeit und Outcomes im Kollegium (gesamtes pädagogisches Personal)</a:t>
            </a:r>
            <a:endParaRPr lang="de-DE" dirty="0"/>
          </a:p>
        </p:txBody>
      </p:sp>
      <p:sp>
        <p:nvSpPr>
          <p:cNvPr id="199" name="Rechteck"/>
          <p:cNvSpPr/>
          <p:nvPr/>
        </p:nvSpPr>
        <p:spPr bwMode="auto">
          <a:xfrm>
            <a:off x="672467"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Erstgespräch</a:t>
            </a:r>
          </a:p>
        </p:txBody>
      </p:sp>
      <p:sp>
        <p:nvSpPr>
          <p:cNvPr id="202" name="Rechteck"/>
          <p:cNvSpPr/>
          <p:nvPr/>
        </p:nvSpPr>
        <p:spPr bwMode="auto">
          <a:xfrm>
            <a:off x="2894884"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Auftaktworkshop</a:t>
            </a:r>
          </a:p>
          <a:p>
            <a:pPr algn="ctr">
              <a:defRPr sz="1600" b="1">
                <a:solidFill>
                  <a:srgbClr val="FFFFFF"/>
                </a:solidFill>
              </a:defRPr>
            </a:pPr>
            <a:r>
              <a:rPr lang="de-DE" sz="1500" dirty="0">
                <a:solidFill>
                  <a:schemeClr val="bg1"/>
                </a:solidFill>
              </a:rPr>
              <a:t>(GM1)</a:t>
            </a:r>
          </a:p>
        </p:txBody>
      </p:sp>
      <p:sp>
        <p:nvSpPr>
          <p:cNvPr id="206" name="3.…"/>
          <p:cNvSpPr txBox="1"/>
          <p:nvPr/>
        </p:nvSpPr>
        <p:spPr bwMode="auto">
          <a:xfrm>
            <a:off x="5117301" y="1538339"/>
            <a:ext cx="1980000" cy="1123710"/>
          </a:xfrm>
          <a:prstGeom prst="roundRect">
            <a:avLst/>
          </a:prstGeom>
          <a:solidFill>
            <a:srgbClr val="4AC9FF"/>
          </a:solidFill>
          <a:ln w="12700" cap="flat">
            <a:noFill/>
            <a:miter lim="400000"/>
          </a:ln>
          <a:effectLst/>
        </p:spPr>
        <p:txBody>
          <a:bodyPr wrap="square" lIns="45719" tIns="45719" rIns="45719" bIns="45719" numCol="1" anchor="ctr">
            <a:spAutoFit/>
          </a:bodyPr>
          <a:lstStyle/>
          <a:p>
            <a:pPr algn="ctr">
              <a:defRPr sz="1600" b="1">
                <a:solidFill>
                  <a:srgbClr val="FFFFFF"/>
                </a:solidFill>
              </a:defRPr>
            </a:pPr>
            <a:r>
              <a:rPr lang="de-DE" sz="1500" b="1" i="0" u="none" strike="noStrike" cap="none" spc="0" dirty="0">
                <a:ln>
                  <a:noFill/>
                </a:ln>
                <a:solidFill>
                  <a:schemeClr val="bg1"/>
                </a:solidFill>
                <a:latin typeface="+mn-lt"/>
                <a:ea typeface="+mn-ea"/>
                <a:cs typeface="+mn-cs"/>
              </a:rPr>
              <a:t>Datum (von bis)</a:t>
            </a:r>
            <a:endParaRPr sz="1500" b="0" dirty="0">
              <a:solidFill>
                <a:schemeClr val="bg1"/>
              </a:solidFill>
            </a:endParaRPr>
          </a:p>
          <a:p>
            <a:pPr algn="ctr">
              <a:defRPr sz="1600" b="1">
                <a:solidFill>
                  <a:srgbClr val="FFFFFF"/>
                </a:solidFill>
              </a:defRPr>
            </a:pPr>
            <a:r>
              <a:rPr sz="1500" dirty="0" err="1">
                <a:solidFill>
                  <a:schemeClr val="bg1"/>
                </a:solidFill>
              </a:rPr>
              <a:t>Entwicklungs-werkstätten</a:t>
            </a:r>
            <a:endParaRPr sz="1500" dirty="0">
              <a:solidFill>
                <a:schemeClr val="bg1"/>
              </a:solidFill>
            </a:endParaRPr>
          </a:p>
          <a:p>
            <a:pPr algn="ctr">
              <a:defRPr sz="1600" b="1">
                <a:solidFill>
                  <a:srgbClr val="FFFFFF"/>
                </a:solidFill>
              </a:defRPr>
            </a:pPr>
            <a:r>
              <a:rPr sz="1500" dirty="0">
                <a:solidFill>
                  <a:schemeClr val="bg1"/>
                </a:solidFill>
              </a:rPr>
              <a:t>(SM1-SM3)</a:t>
            </a:r>
          </a:p>
        </p:txBody>
      </p:sp>
      <p:sp>
        <p:nvSpPr>
          <p:cNvPr id="208" name="Rechteck"/>
          <p:cNvSpPr/>
          <p:nvPr/>
        </p:nvSpPr>
        <p:spPr bwMode="auto">
          <a:xfrm>
            <a:off x="7339718"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Abschluss / Perspektivtag</a:t>
            </a:r>
          </a:p>
          <a:p>
            <a:pPr algn="ctr">
              <a:defRPr sz="1600" b="1">
                <a:solidFill>
                  <a:srgbClr val="FFFFFF"/>
                </a:solidFill>
              </a:defRPr>
            </a:pPr>
            <a:r>
              <a:rPr lang="de-DE" sz="1500" dirty="0">
                <a:solidFill>
                  <a:schemeClr val="bg1"/>
                </a:solidFill>
              </a:rPr>
              <a:t>(GM2)</a:t>
            </a:r>
          </a:p>
        </p:txBody>
      </p:sp>
      <p:sp>
        <p:nvSpPr>
          <p:cNvPr id="214" name="Rechteck"/>
          <p:cNvSpPr/>
          <p:nvPr/>
        </p:nvSpPr>
        <p:spPr bwMode="auto">
          <a:xfrm>
            <a:off x="9611533" y="232362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Nach Bedarf, für den Austausch über die Erfahrungen und  Reflexion von Entwicklungen</a:t>
            </a:r>
            <a:endParaRPr lang="de-DE" dirty="0"/>
          </a:p>
          <a:p>
            <a:pPr algn="ctr">
              <a:defRPr sz="1400">
                <a:solidFill>
                  <a:srgbClr val="FFFFFF"/>
                </a:solidFill>
              </a:defRPr>
            </a:pPr>
            <a:r>
              <a:rPr lang="de-DE" dirty="0">
                <a:solidFill>
                  <a:schemeClr val="tx1"/>
                </a:solidFill>
              </a:rPr>
              <a:t>(Steuergruppe)</a:t>
            </a: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p>
        </p:txBody>
      </p:sp>
      <p:sp>
        <p:nvSpPr>
          <p:cNvPr id="217" name="Rechteck"/>
          <p:cNvSpPr/>
          <p:nvPr/>
        </p:nvSpPr>
        <p:spPr bwMode="auto">
          <a:xfrm>
            <a:off x="9562134"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Ggf. Follow-Up </a:t>
            </a:r>
            <a:br>
              <a:rPr lang="de-DE" sz="1500" dirty="0">
                <a:solidFill>
                  <a:schemeClr val="bg1"/>
                </a:solidFill>
              </a:rPr>
            </a:br>
            <a:r>
              <a:rPr lang="de-DE" sz="1500" dirty="0">
                <a:solidFill>
                  <a:schemeClr val="bg1"/>
                </a:solidFill>
              </a:rPr>
              <a:t>Treffen</a:t>
            </a:r>
          </a:p>
        </p:txBody>
      </p:sp>
      <p:sp>
        <p:nvSpPr>
          <p:cNvPr id="2" name="Textfeld 3">
            <a:extLst>
              <a:ext uri="{FF2B5EF4-FFF2-40B4-BE49-F238E27FC236}">
                <a16:creationId xmlns:a16="http://schemas.microsoft.com/office/drawing/2014/main" id="{DC04E546-2F5D-62D8-5401-27D9FABFF564}"/>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370010" name="Titel 3"/>
          <p:cNvSpPr txBox="1">
            <a:spLocks noGrp="1"/>
          </p:cNvSpPr>
          <p:nvPr>
            <p:ph type="title"/>
          </p:nvPr>
        </p:nvSpPr>
        <p:spPr bwMode="auto">
          <a:xfrm>
            <a:off x="222250" y="1709738"/>
            <a:ext cx="7044824" cy="2852738"/>
          </a:xfrm>
          <a:prstGeom prst="rect">
            <a:avLst/>
          </a:prstGeom>
        </p:spPr>
        <p:txBody>
          <a:bodyPr/>
          <a:lstStyle/>
          <a:p>
            <a:pPr marL="514350" indent="-514350">
              <a:buFont typeface="+mj-lt"/>
              <a:buAutoNum type="arabicPeriod" startAt="4"/>
              <a:defRPr sz="3200"/>
            </a:pPr>
            <a:r>
              <a:rPr lang="de-DE" dirty="0"/>
              <a:t>Gemeinsame Konzeptentwicklung</a:t>
            </a:r>
            <a:endParaRPr dirty="0"/>
          </a:p>
        </p:txBody>
      </p:sp>
      <p:sp>
        <p:nvSpPr>
          <p:cNvPr id="1726489701" name="Textplatzhalter 4"/>
          <p:cNvSpPr txBox="1">
            <a:spLocks noGrp="1"/>
          </p:cNvSpPr>
          <p:nvPr>
            <p:ph type="body" sz="quarter" idx="1"/>
          </p:nvPr>
        </p:nvSpPr>
        <p:spPr bwMode="auto">
          <a:xfrm>
            <a:off x="831850" y="4589462"/>
            <a:ext cx="10515600" cy="1500188"/>
          </a:xfrm>
          <a:prstGeom prst="rect">
            <a:avLst/>
          </a:prstGeom>
        </p:spPr>
        <p:txBody>
          <a:bodyPr/>
          <a:lstStyle/>
          <a:p>
            <a:pPr>
              <a:defRPr/>
            </a:pPr>
            <a:r>
              <a:rPr lang="de-DE" dirty="0"/>
              <a:t>Ziel- &amp; Maßnahmenplan</a:t>
            </a:r>
            <a:endParaRPr dirty="0"/>
          </a:p>
        </p:txBody>
      </p:sp>
      <p:pic>
        <p:nvPicPr>
          <p:cNvPr id="1145853412" name="Grafik 6" descr="Grafik 6"/>
          <p:cNvPicPr>
            <a:picLocks noChangeAspect="1"/>
          </p:cNvPicPr>
          <p:nvPr/>
        </p:nvPicPr>
        <p:blipFill rotWithShape="1">
          <a:blip r:embed="rId3"/>
          <a:stretch/>
        </p:blipFill>
        <p:spPr bwMode="auto">
          <a:xfrm>
            <a:off x="8908471" y="2922154"/>
            <a:ext cx="1803401" cy="1803401"/>
          </a:xfrm>
          <a:prstGeom prst="rect">
            <a:avLst/>
          </a:prstGeom>
          <a:ln w="12700">
            <a:miter lim="400000"/>
          </a:ln>
        </p:spPr>
      </p:pic>
      <p:sp>
        <p:nvSpPr>
          <p:cNvPr id="2" name="Textfeld 2">
            <a:extLst>
              <a:ext uri="{FF2B5EF4-FFF2-40B4-BE49-F238E27FC236}">
                <a16:creationId xmlns:a16="http://schemas.microsoft.com/office/drawing/2014/main" id="{73BAB9A1-BACA-9046-463B-3ABB7A88C42F}"/>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37405515" name="Titel 1"/>
          <p:cNvSpPr>
            <a:spLocks noGrp="1"/>
          </p:cNvSpPr>
          <p:nvPr>
            <p:ph type="title"/>
          </p:nvPr>
        </p:nvSpPr>
        <p:spPr bwMode="auto">
          <a:xfrm>
            <a:off x="838200" y="365125"/>
            <a:ext cx="10740242" cy="1325563"/>
          </a:xfrm>
        </p:spPr>
        <p:txBody>
          <a:bodyPr>
            <a:normAutofit/>
          </a:bodyPr>
          <a:lstStyle/>
          <a:p>
            <a:pPr>
              <a:defRPr/>
            </a:pPr>
            <a:r>
              <a:rPr lang="de-DE" sz="3200" dirty="0"/>
              <a:t>Konzeptentwicklung: Systematische Datennutzung</a:t>
            </a:r>
            <a:endParaRPr dirty="0"/>
          </a:p>
        </p:txBody>
      </p:sp>
      <p:sp>
        <p:nvSpPr>
          <p:cNvPr id="426478411" name="Inhaltsplatzhalter 2"/>
          <p:cNvSpPr>
            <a:spLocks noGrp="1"/>
          </p:cNvSpPr>
          <p:nvPr>
            <p:ph idx="1"/>
          </p:nvPr>
        </p:nvSpPr>
        <p:spPr bwMode="auto">
          <a:xfrm>
            <a:off x="613558" y="1589390"/>
            <a:ext cx="10964884" cy="4173241"/>
          </a:xfrm>
        </p:spPr>
        <p:txBody>
          <a:bodyPr>
            <a:normAutofit fontScale="92500" lnSpcReduction="10000"/>
          </a:bodyPr>
          <a:lstStyle/>
          <a:p>
            <a:pPr marL="0" indent="0">
              <a:lnSpc>
                <a:spcPct val="120000"/>
              </a:lnSpc>
              <a:buNone/>
              <a:defRPr/>
            </a:pPr>
            <a:r>
              <a:rPr lang="de-DE" dirty="0"/>
              <a:t>Um die Daten für die Schulentwicklung effektiv nutzbar zu machen, werden sie in der Regel </a:t>
            </a:r>
            <a:r>
              <a:rPr lang="de-DE" u="sng" dirty="0"/>
              <a:t>gemeinschaftlich</a:t>
            </a:r>
            <a:r>
              <a:rPr lang="de-DE" dirty="0"/>
              <a:t> in Teams analysiert → „kollektives </a:t>
            </a:r>
            <a:r>
              <a:rPr lang="de-DE" dirty="0" err="1"/>
              <a:t>Sensemaking</a:t>
            </a:r>
            <a:r>
              <a:rPr lang="de-DE" dirty="0"/>
              <a:t>“ Daten werden unter Berücksichtigung von Kontextfaktoren (z.B. Schulstrukturen, Schulkultur), professionellem Wissen &amp; Erfahrungen gemeinsam gedeutet.</a:t>
            </a:r>
            <a:endParaRPr sz="2800" dirty="0"/>
          </a:p>
          <a:p>
            <a:pPr marL="0" indent="0">
              <a:lnSpc>
                <a:spcPct val="120000"/>
              </a:lnSpc>
              <a:buNone/>
              <a:defRPr/>
            </a:pPr>
            <a:r>
              <a:rPr lang="de-DE" b="1" dirty="0"/>
              <a:t>Einführung eines Ziel-Maßnahmenplans als Vorschlag um, </a:t>
            </a:r>
            <a:endParaRPr dirty="0"/>
          </a:p>
          <a:p>
            <a:pPr>
              <a:lnSpc>
                <a:spcPct val="120000"/>
              </a:lnSpc>
              <a:defRPr/>
            </a:pPr>
            <a:r>
              <a:rPr lang="de-DE" dirty="0"/>
              <a:t>Ziele festzulegen				</a:t>
            </a:r>
            <a:endParaRPr dirty="0"/>
          </a:p>
          <a:p>
            <a:pPr>
              <a:lnSpc>
                <a:spcPct val="120000"/>
              </a:lnSpc>
              <a:defRPr/>
            </a:pPr>
            <a:r>
              <a:rPr lang="de-DE" dirty="0"/>
              <a:t>Maßnahmen zu planen</a:t>
            </a:r>
            <a:endParaRPr dirty="0"/>
          </a:p>
          <a:p>
            <a:pPr>
              <a:lnSpc>
                <a:spcPct val="120000"/>
              </a:lnSpc>
              <a:defRPr/>
            </a:pPr>
            <a:r>
              <a:rPr lang="de-DE" dirty="0"/>
              <a:t>Fortschritt zu prüfen</a:t>
            </a:r>
            <a:endParaRPr dirty="0"/>
          </a:p>
          <a:p>
            <a:pPr marL="0" indent="0">
              <a:lnSpc>
                <a:spcPct val="120000"/>
              </a:lnSpc>
              <a:buNone/>
              <a:defRPr/>
            </a:pPr>
            <a:r>
              <a:rPr lang="de-DE" b="1" dirty="0">
                <a:latin typeface="Aptos" panose="020B0004020202020204" pitchFamily="34" charset="0"/>
              </a:rPr>
              <a:t>→ </a:t>
            </a:r>
            <a:r>
              <a:rPr lang="de-DE" b="1" dirty="0"/>
              <a:t>Auf verschiedenen Ebenen einsetzbar (Individuell, Klassenebene, Teamebene)</a:t>
            </a:r>
            <a:endParaRPr dirty="0"/>
          </a:p>
          <a:p>
            <a:pPr marL="0" indent="0">
              <a:lnSpc>
                <a:spcPct val="120000"/>
              </a:lnSpc>
              <a:buNone/>
              <a:defRPr/>
            </a:pPr>
            <a:endParaRPr lang="de-DE" sz="1900" dirty="0"/>
          </a:p>
        </p:txBody>
      </p:sp>
      <p:sp>
        <p:nvSpPr>
          <p:cNvPr id="1372648617" name="Textfeld 5"/>
          <p:cNvSpPr txBox="1"/>
          <p:nvPr/>
        </p:nvSpPr>
        <p:spPr bwMode="auto">
          <a:xfrm>
            <a:off x="8791763" y="5810616"/>
            <a:ext cx="2189059" cy="307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none" lIns="45719" tIns="45719" rIns="45719" bIns="45719" numCol="1" spcCol="38100" rtlCol="0" anchor="t">
            <a:spAutoFit/>
          </a:bodyPr>
          <a:lstStyle/>
          <a:p>
            <a:pPr>
              <a:defRPr/>
            </a:pPr>
            <a:r>
              <a:rPr lang="de-DE" sz="1400" dirty="0">
                <a:solidFill>
                  <a:schemeClr val="bg2">
                    <a:lumMod val="60000"/>
                    <a:lumOff val="40000"/>
                  </a:schemeClr>
                </a:solidFill>
              </a:rPr>
              <a:t>(</a:t>
            </a:r>
            <a:r>
              <a:rPr lang="de-DE" sz="1400" dirty="0" err="1">
                <a:solidFill>
                  <a:schemeClr val="bg2">
                    <a:lumMod val="60000"/>
                    <a:lumOff val="40000"/>
                  </a:schemeClr>
                </a:solidFill>
              </a:rPr>
              <a:t>Coburn</a:t>
            </a:r>
            <a:r>
              <a:rPr lang="de-DE" sz="1400" dirty="0">
                <a:solidFill>
                  <a:schemeClr val="bg2">
                    <a:lumMod val="60000"/>
                    <a:lumOff val="40000"/>
                  </a:schemeClr>
                </a:solidFill>
              </a:rPr>
              <a:t>, 2001; Sliwka, 2024)</a:t>
            </a:r>
            <a:endParaRPr dirty="0"/>
          </a:p>
        </p:txBody>
      </p:sp>
      <p:pic>
        <p:nvPicPr>
          <p:cNvPr id="188427767" name="Grafik 4" descr="Dokument mit einfarbiger Füllung"/>
          <p:cNvPicPr>
            <a:picLocks noChangeAspect="1"/>
          </p:cNvPicPr>
          <p:nvPr/>
        </p:nvPicPr>
        <p:blipFill rotWithShape="1">
          <a:blip r:embed="rId3">
            <a:extLst>
              <a:ext uri="{96DAC541-7B7A-43D3-8B79-37D633B846F1}">
                <asvg:svgBlip xmlns:asvg="http://schemas.microsoft.com/office/drawing/2016/SVG/main" r:embed="rId4"/>
              </a:ext>
            </a:extLst>
          </a:blip>
          <a:stretch/>
        </p:blipFill>
        <p:spPr bwMode="auto">
          <a:xfrm>
            <a:off x="10664042" y="520058"/>
            <a:ext cx="914400" cy="914400"/>
          </a:xfrm>
          <a:prstGeom prst="rect">
            <a:avLst/>
          </a:prstGeom>
        </p:spPr>
      </p:pic>
      <p:sp>
        <p:nvSpPr>
          <p:cNvPr id="2" name="Textfeld 2">
            <a:extLst>
              <a:ext uri="{FF2B5EF4-FFF2-40B4-BE49-F238E27FC236}">
                <a16:creationId xmlns:a16="http://schemas.microsoft.com/office/drawing/2014/main" id="{760A2DA5-F793-D0F1-606D-F3619AB5077E}"/>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478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478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478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6478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6478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6478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FFDD403-D1B7-4EA5-9BC5-F9608B816592}"/>
              </a:ext>
            </a:extLst>
          </p:cNvPr>
          <p:cNvGraphicFramePr>
            <a:graphicFrameLocks noGrp="1"/>
          </p:cNvGraphicFramePr>
          <p:nvPr>
            <p:extLst>
              <p:ext uri="{D42A27DB-BD31-4B8C-83A1-F6EECF244321}">
                <p14:modId xmlns:p14="http://schemas.microsoft.com/office/powerpoint/2010/main" val="203345682"/>
              </p:ext>
            </p:extLst>
          </p:nvPr>
        </p:nvGraphicFramePr>
        <p:xfrm>
          <a:off x="112867" y="233916"/>
          <a:ext cx="11966266" cy="5684104"/>
        </p:xfrm>
        <a:graphic>
          <a:graphicData uri="http://schemas.openxmlformats.org/drawingml/2006/table">
            <a:tbl>
              <a:tblPr firstRow="1" bandRow="1">
                <a:tableStyleId>{5940675A-B579-460E-94D1-54222C63F5DA}</a:tableStyleId>
              </a:tblPr>
              <a:tblGrid>
                <a:gridCol w="967922">
                  <a:extLst>
                    <a:ext uri="{9D8B030D-6E8A-4147-A177-3AD203B41FA5}">
                      <a16:colId xmlns:a16="http://schemas.microsoft.com/office/drawing/2014/main" val="1202077016"/>
                    </a:ext>
                  </a:extLst>
                </a:gridCol>
                <a:gridCol w="1031106">
                  <a:extLst>
                    <a:ext uri="{9D8B030D-6E8A-4147-A177-3AD203B41FA5}">
                      <a16:colId xmlns:a16="http://schemas.microsoft.com/office/drawing/2014/main" val="4001808009"/>
                    </a:ext>
                  </a:extLst>
                </a:gridCol>
                <a:gridCol w="964145">
                  <a:extLst>
                    <a:ext uri="{9D8B030D-6E8A-4147-A177-3AD203B41FA5}">
                      <a16:colId xmlns:a16="http://schemas.microsoft.com/office/drawing/2014/main" val="2922463855"/>
                    </a:ext>
                  </a:extLst>
                </a:gridCol>
                <a:gridCol w="916669">
                  <a:extLst>
                    <a:ext uri="{9D8B030D-6E8A-4147-A177-3AD203B41FA5}">
                      <a16:colId xmlns:a16="http://schemas.microsoft.com/office/drawing/2014/main" val="3114944170"/>
                    </a:ext>
                  </a:extLst>
                </a:gridCol>
                <a:gridCol w="682207">
                  <a:extLst>
                    <a:ext uri="{9D8B030D-6E8A-4147-A177-3AD203B41FA5}">
                      <a16:colId xmlns:a16="http://schemas.microsoft.com/office/drawing/2014/main" val="1724741471"/>
                    </a:ext>
                  </a:extLst>
                </a:gridCol>
                <a:gridCol w="1178400">
                  <a:extLst>
                    <a:ext uri="{9D8B030D-6E8A-4147-A177-3AD203B41FA5}">
                      <a16:colId xmlns:a16="http://schemas.microsoft.com/office/drawing/2014/main" val="400118896"/>
                    </a:ext>
                  </a:extLst>
                </a:gridCol>
                <a:gridCol w="1331214">
                  <a:extLst>
                    <a:ext uri="{9D8B030D-6E8A-4147-A177-3AD203B41FA5}">
                      <a16:colId xmlns:a16="http://schemas.microsoft.com/office/drawing/2014/main" val="1045934714"/>
                    </a:ext>
                  </a:extLst>
                </a:gridCol>
                <a:gridCol w="958669">
                  <a:extLst>
                    <a:ext uri="{9D8B030D-6E8A-4147-A177-3AD203B41FA5}">
                      <a16:colId xmlns:a16="http://schemas.microsoft.com/office/drawing/2014/main" val="1749135222"/>
                    </a:ext>
                  </a:extLst>
                </a:gridCol>
                <a:gridCol w="1119600">
                  <a:extLst>
                    <a:ext uri="{9D8B030D-6E8A-4147-A177-3AD203B41FA5}">
                      <a16:colId xmlns:a16="http://schemas.microsoft.com/office/drawing/2014/main" val="1203931494"/>
                    </a:ext>
                  </a:extLst>
                </a:gridCol>
                <a:gridCol w="229777">
                  <a:extLst>
                    <a:ext uri="{9D8B030D-6E8A-4147-A177-3AD203B41FA5}">
                      <a16:colId xmlns:a16="http://schemas.microsoft.com/office/drawing/2014/main" val="2774263883"/>
                    </a:ext>
                  </a:extLst>
                </a:gridCol>
                <a:gridCol w="1235044">
                  <a:extLst>
                    <a:ext uri="{9D8B030D-6E8A-4147-A177-3AD203B41FA5}">
                      <a16:colId xmlns:a16="http://schemas.microsoft.com/office/drawing/2014/main" val="4161291792"/>
                    </a:ext>
                  </a:extLst>
                </a:gridCol>
                <a:gridCol w="1351513">
                  <a:extLst>
                    <a:ext uri="{9D8B030D-6E8A-4147-A177-3AD203B41FA5}">
                      <a16:colId xmlns:a16="http://schemas.microsoft.com/office/drawing/2014/main" val="3438364564"/>
                    </a:ext>
                  </a:extLst>
                </a:gridCol>
              </a:tblGrid>
              <a:tr h="343336">
                <a:tc gridSpan="4">
                  <a:txBody>
                    <a:bodyPr/>
                    <a:lstStyle/>
                    <a:p>
                      <a:pPr algn="l"/>
                      <a:r>
                        <a:rPr lang="de-DE" sz="1200" b="1" dirty="0">
                          <a:latin typeface="Fredoka" pitchFamily="2" charset="-79"/>
                          <a:cs typeface="Fredoka" pitchFamily="2" charset="-79"/>
                        </a:rPr>
                        <a:t>Verantwortliches Team: </a:t>
                      </a:r>
                      <a:r>
                        <a:rPr lang="de-DE" sz="1100" b="0" dirty="0">
                          <a:latin typeface="Fredoka" pitchFamily="2" charset="-79"/>
                          <a:cs typeface="Fredoka" pitchFamily="2" charset="-79"/>
                        </a:rPr>
                        <a:t>1/2</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sz="1500" b="1"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Hauptverantwortliche: </a:t>
                      </a:r>
                      <a:r>
                        <a:rPr lang="de-DE" sz="1100" b="0" dirty="0">
                          <a:latin typeface="Fredoka" pitchFamily="2" charset="-79"/>
                          <a:cs typeface="Fredoka" pitchFamily="2" charset="-79"/>
                        </a:rPr>
                        <a:t>Judith &amp; Klaus</a:t>
                      </a:r>
                      <a:endParaRPr lang="de-DE" sz="16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b="1" dirty="0">
                        <a:latin typeface="Fredoka regular"/>
                        <a:cs typeface="Fredoka regular"/>
                      </a:endParaRPr>
                    </a:p>
                  </a:txBody>
                  <a:tcPr/>
                </a:tc>
                <a:tc gridSpan="2">
                  <a:txBody>
                    <a:bodyPr/>
                    <a:lstStyle/>
                    <a:p>
                      <a:pPr algn="l"/>
                      <a:r>
                        <a:rPr lang="de-DE" sz="1200" b="1" dirty="0">
                          <a:latin typeface="Fredoka" pitchFamily="2" charset="-79"/>
                          <a:cs typeface="Fredoka" pitchFamily="2" charset="-79"/>
                        </a:rPr>
                        <a:t>Zeitraum: </a:t>
                      </a:r>
                      <a:r>
                        <a:rPr lang="de-DE" sz="1100" b="0" dirty="0">
                          <a:latin typeface="Fredoka" pitchFamily="2" charset="-79"/>
                          <a:cs typeface="Fredoka" pitchFamily="2" charset="-79"/>
                        </a:rPr>
                        <a:t>2025-2027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extLst>
                  <a:ext uri="{0D108BD9-81ED-4DB2-BD59-A6C34878D82A}">
                    <a16:rowId xmlns:a16="http://schemas.microsoft.com/office/drawing/2014/main" val="2445931238"/>
                  </a:ext>
                </a:extLst>
              </a:tr>
              <a:tr h="262635">
                <a:tc gridSpan="12">
                  <a:txBody>
                    <a:bodyPr/>
                    <a:lstStyle/>
                    <a:p>
                      <a:pPr algn="l"/>
                      <a:r>
                        <a:rPr lang="de-DE" sz="1200" b="1" dirty="0">
                          <a:latin typeface="Fredoka" pitchFamily="2" charset="-79"/>
                          <a:cs typeface="Fredoka" pitchFamily="2" charset="-79"/>
                        </a:rPr>
                        <a:t>Thema: </a:t>
                      </a:r>
                      <a:r>
                        <a:rPr lang="de-DE" sz="1100" b="0" dirty="0">
                          <a:latin typeface="Fredoka" pitchFamily="2" charset="-79"/>
                          <a:cs typeface="Fredoka" pitchFamily="2" charset="-79"/>
                        </a:rPr>
                        <a:t>Lesekompetenz</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717286144"/>
                  </a:ext>
                </a:extLst>
              </a:tr>
              <a:tr h="1065129">
                <a:tc gridSpan="8">
                  <a:txBody>
                    <a:bodyPr/>
                    <a:lstStyle/>
                    <a:p>
                      <a:pPr algn="l"/>
                      <a:r>
                        <a:rPr lang="de-DE" sz="1200" b="1" dirty="0">
                          <a:solidFill>
                            <a:schemeClr val="tx1"/>
                          </a:solidFill>
                          <a:latin typeface="Fredoka" pitchFamily="2" charset="-79"/>
                          <a:cs typeface="Fredoka" pitchFamily="2" charset="-79"/>
                        </a:rPr>
                        <a:t>Sammlung themenspezifischer Beobachtungen/Erfahrungen:</a:t>
                      </a:r>
                    </a:p>
                    <a:p>
                      <a:pPr algn="l"/>
                      <a:r>
                        <a:rPr lang="de-DE" sz="1100" b="0" dirty="0">
                          <a:solidFill>
                            <a:schemeClr val="tx1"/>
                          </a:solidFill>
                          <a:latin typeface="Fredoka" pitchFamily="2" charset="-79"/>
                          <a:cs typeface="Fredoka" pitchFamily="2" charset="-79"/>
                        </a:rPr>
                        <a:t>Große Unterschiede zwischen einzelnen Kindern</a:t>
                      </a:r>
                      <a:r>
                        <a:rPr lang="de-DE" sz="1100" dirty="0">
                          <a:solidFill>
                            <a:schemeClr val="tx1"/>
                          </a:solidFill>
                          <a:latin typeface="Fredoka" pitchFamily="2" charset="-79"/>
                          <a:cs typeface="Fredoka" pitchFamily="2" charset="-79"/>
                        </a:rPr>
                        <a:t> in der Klasse </a:t>
                      </a:r>
                      <a:r>
                        <a:rPr lang="de-DE" sz="1100" dirty="0">
                          <a:solidFill>
                            <a:schemeClr val="tx1"/>
                          </a:solidFill>
                          <a:latin typeface="Fredoka" pitchFamily="2" charset="-79"/>
                          <a:cs typeface="Fredoka" pitchFamily="2" charset="-79"/>
                          <a:sym typeface="Wingdings" panose="05000000000000000000" pitchFamily="2" charset="2"/>
                        </a:rPr>
                        <a:t></a:t>
                      </a:r>
                      <a:r>
                        <a:rPr lang="de-DE" sz="1100" dirty="0">
                          <a:solidFill>
                            <a:schemeClr val="tx1"/>
                          </a:solidFill>
                          <a:latin typeface="Fredoka" pitchFamily="2" charset="-79"/>
                          <a:cs typeface="Fredoka" pitchFamily="2" charset="-79"/>
                        </a:rPr>
                        <a:t> Einige lesen schon sicher, andere sehr unsicher.</a:t>
                      </a:r>
                    </a:p>
                    <a:p>
                      <a:pPr algn="l"/>
                      <a:r>
                        <a:rPr lang="de-DE" sz="1100" dirty="0">
                          <a:solidFill>
                            <a:schemeClr val="tx1"/>
                          </a:solidFill>
                          <a:latin typeface="Fredoka" pitchFamily="2" charset="-79"/>
                          <a:cs typeface="Fredoka" pitchFamily="2" charset="-79"/>
                        </a:rPr>
                        <a:t>Nur wenige Kinder </a:t>
                      </a:r>
                      <a:r>
                        <a:rPr lang="de-DE" sz="1100" b="0" dirty="0">
                          <a:solidFill>
                            <a:schemeClr val="tx1"/>
                          </a:solidFill>
                          <a:latin typeface="Fredoka" pitchFamily="2" charset="-79"/>
                          <a:cs typeface="Fredoka" pitchFamily="2" charset="-79"/>
                        </a:rPr>
                        <a:t>lesen freiwillig </a:t>
                      </a:r>
                      <a:r>
                        <a:rPr lang="de-DE" sz="1100" dirty="0">
                          <a:solidFill>
                            <a:schemeClr val="tx1"/>
                          </a:solidFill>
                          <a:latin typeface="Fredoka" pitchFamily="2" charset="-79"/>
                          <a:cs typeface="Fredoka" pitchFamily="2" charset="-79"/>
                        </a:rPr>
                        <a:t>in der Freizeit oder bringen eigene Bücher mit.</a:t>
                      </a:r>
                    </a:p>
                    <a:p>
                      <a:pPr algn="l"/>
                      <a:r>
                        <a:rPr lang="de-DE" sz="1100" dirty="0">
                          <a:solidFill>
                            <a:schemeClr val="tx1"/>
                          </a:solidFill>
                          <a:latin typeface="Fredoka" pitchFamily="2" charset="-79"/>
                          <a:cs typeface="Fredoka" pitchFamily="2" charset="-79"/>
                        </a:rPr>
                        <a:t>In Antolin sind </a:t>
                      </a:r>
                      <a:r>
                        <a:rPr lang="de-DE" sz="1100" b="0" dirty="0">
                          <a:solidFill>
                            <a:schemeClr val="tx1"/>
                          </a:solidFill>
                          <a:latin typeface="Fredoka" pitchFamily="2" charset="-79"/>
                          <a:cs typeface="Fredoka" pitchFamily="2" charset="-79"/>
                        </a:rPr>
                        <a:t>kaum Punkte gesammelt </a:t>
                      </a:r>
                      <a:r>
                        <a:rPr lang="de-DE" sz="1100" dirty="0">
                          <a:solidFill>
                            <a:schemeClr val="tx1"/>
                          </a:solidFill>
                          <a:latin typeface="Fredoka" pitchFamily="2" charset="-79"/>
                          <a:cs typeface="Fredoka" pitchFamily="2" charset="-79"/>
                        </a:rPr>
                        <a:t>worden.</a:t>
                      </a:r>
                      <a:endParaRPr lang="de-DE" sz="1100" b="1"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sz="1400" b="1" dirty="0">
                        <a:solidFill>
                          <a:schemeClr val="tx1"/>
                        </a:solidFill>
                        <a:latin typeface="Fredoka regular"/>
                      </a:endParaRPr>
                    </a:p>
                  </a:txBody>
                  <a:tcPr/>
                </a:tc>
                <a:tc gridSpan="4">
                  <a:txBody>
                    <a:bodyPr/>
                    <a:lstStyle/>
                    <a:p>
                      <a:pPr algn="l"/>
                      <a:r>
                        <a:rPr lang="de-DE" sz="1200" b="1" dirty="0">
                          <a:latin typeface="Fredoka" pitchFamily="2" charset="-79"/>
                          <a:cs typeface="Fredoka" pitchFamily="2" charset="-79"/>
                          <a:sym typeface="Wingdings" panose="05000000000000000000" pitchFamily="2" charset="2"/>
                        </a:rPr>
                        <a:t> Hypothese: </a:t>
                      </a:r>
                      <a:r>
                        <a:rPr lang="de-DE" sz="1100" dirty="0">
                          <a:latin typeface="Fredoka" pitchFamily="2" charset="-79"/>
                          <a:cs typeface="Fredoka" pitchFamily="2" charset="-79"/>
                        </a:rPr>
                        <a:t>Wir vermuten, dass ein relevanter Anteil unserer </a:t>
                      </a:r>
                      <a:r>
                        <a:rPr lang="de-DE" sz="1100" dirty="0" err="1">
                          <a:latin typeface="Fredoka" pitchFamily="2" charset="-79"/>
                          <a:cs typeface="Fredoka" pitchFamily="2" charset="-79"/>
                        </a:rPr>
                        <a:t>Schüler:innen</a:t>
                      </a:r>
                      <a:r>
                        <a:rPr lang="de-DE" sz="1100" dirty="0">
                          <a:latin typeface="Fredoka" pitchFamily="2" charset="-79"/>
                          <a:cs typeface="Fredoka" pitchFamily="2" charset="-79"/>
                        </a:rPr>
                        <a:t> in Jahrgang 2 im Bereich Leseverstehen unter dem altersgemäßen Kompetenzniveau liegt und dadurch ein erhöhtes Risiko besteht, die Mindeststandards in Klasse 3 nicht zu erreichen.</a:t>
                      </a:r>
                      <a:endParaRPr lang="de-DE" sz="11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39779847"/>
                  </a:ext>
                </a:extLst>
              </a:tr>
              <a:tr h="262635">
                <a:tc gridSpan="12">
                  <a:txBody>
                    <a:bodyPr/>
                    <a:lstStyle/>
                    <a:p>
                      <a:pPr algn="l"/>
                      <a:r>
                        <a:rPr lang="de-DE" sz="1200" b="1" dirty="0">
                          <a:latin typeface="Fredoka" pitchFamily="2" charset="-79"/>
                          <a:cs typeface="Fredoka" pitchFamily="2" charset="-79"/>
                        </a:rPr>
                        <a:t>Langfristiges Ziel: </a:t>
                      </a:r>
                      <a:r>
                        <a:rPr lang="de-DE" sz="1100" b="0" dirty="0">
                          <a:latin typeface="Fredoka" pitchFamily="2" charset="-79"/>
                          <a:cs typeface="Fredoka" pitchFamily="2" charset="-79"/>
                        </a:rPr>
                        <a:t>Die Lesekompetenz der </a:t>
                      </a:r>
                      <a:r>
                        <a:rPr lang="de-DE" sz="1100" b="0" dirty="0" err="1">
                          <a:latin typeface="Fredoka" pitchFamily="2" charset="-79"/>
                          <a:cs typeface="Fredoka" pitchFamily="2" charset="-79"/>
                        </a:rPr>
                        <a:t>Schüler:innen</a:t>
                      </a:r>
                      <a:r>
                        <a:rPr lang="de-DE" sz="1100" b="0" dirty="0">
                          <a:latin typeface="Fredoka" pitchFamily="2" charset="-79"/>
                          <a:cs typeface="Fredoka" pitchFamily="2" charset="-79"/>
                        </a:rPr>
                        <a:t> soll bis zum Ende der Klasse 2 gesteigert werden.</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523955297"/>
                  </a:ext>
                </a:extLst>
              </a:tr>
              <a:tr h="328580">
                <a:tc gridSpan="6">
                  <a:txBody>
                    <a:bodyPr/>
                    <a:lstStyle/>
                    <a:p>
                      <a:pPr algn="l"/>
                      <a:r>
                        <a:rPr lang="de-DE" sz="1200" b="1" dirty="0">
                          <a:latin typeface="Fredoka" pitchFamily="2" charset="-79"/>
                          <a:cs typeface="Fredoka" pitchFamily="2" charset="-79"/>
                        </a:rPr>
                        <a:t>Phase 1 – Daten sammeln &amp; Ziele setzen: </a:t>
                      </a:r>
                      <a:r>
                        <a:rPr lang="de-DE" sz="1200" b="0" dirty="0">
                          <a:latin typeface="Fredoka" pitchFamily="2" charset="-79"/>
                          <a:cs typeface="Fredoka" pitchFamily="2" charset="-79"/>
                        </a:rPr>
                        <a:t>1. Halbjahr 2025/26</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Phase 2 – Maßnahmen ableiten &amp; evaluieren: </a:t>
                      </a:r>
                      <a:r>
                        <a:rPr lang="de-DE" sz="1100" b="0" dirty="0">
                          <a:latin typeface="Fredoka" pitchFamily="2" charset="-79"/>
                          <a:cs typeface="Fredoka" pitchFamily="2" charset="-79"/>
                        </a:rPr>
                        <a:t>2. Halbjahr 2025/26 – 1. Halbjahr 2026/27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extLst>
                  <a:ext uri="{0D108BD9-81ED-4DB2-BD59-A6C34878D82A}">
                    <a16:rowId xmlns:a16="http://schemas.microsoft.com/office/drawing/2014/main" val="3419486160"/>
                  </a:ext>
                </a:extLst>
              </a:tr>
              <a:tr h="962130">
                <a:tc>
                  <a:txBody>
                    <a:bodyPr/>
                    <a:lstStyle/>
                    <a:p>
                      <a:pPr algn="l"/>
                      <a:r>
                        <a:rPr lang="de-DE" sz="1200" b="1" u="none" dirty="0">
                          <a:latin typeface="Fredoka" pitchFamily="2" charset="-79"/>
                          <a:cs typeface="Fredoka" pitchFamily="2" charset="-79"/>
                        </a:rPr>
                        <a:t>Teilziel</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Daten-erhebung durch:</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Ziel-gruppe</a:t>
                      </a:r>
                    </a:p>
                  </a:txBody>
                  <a:tcPr>
                    <a:solidFill>
                      <a:schemeClr val="accent2">
                        <a:lumMod val="40000"/>
                        <a:lumOff val="60000"/>
                      </a:schemeClr>
                    </a:solidFill>
                  </a:tcPr>
                </a:tc>
                <a:tc gridSpan="2">
                  <a:txBody>
                    <a:bodyPr/>
                    <a:lstStyle/>
                    <a:p>
                      <a:pPr algn="l"/>
                      <a:r>
                        <a:rPr lang="de-DE" sz="1200" b="0" u="none" dirty="0">
                          <a:latin typeface="Fredoka" pitchFamily="2" charset="-79"/>
                          <a:cs typeface="Fredoka" pitchFamily="2" charset="-79"/>
                        </a:rPr>
                        <a:t>Gemeinsamer Austausch </a:t>
                      </a:r>
                      <a:r>
                        <a:rPr lang="de-DE" sz="1200" b="1" u="none" dirty="0">
                          <a:latin typeface="Fredoka" pitchFamily="2" charset="-79"/>
                          <a:cs typeface="Fredoka" pitchFamily="2" charset="-79"/>
                        </a:rPr>
                        <a:t>Analyse des Ist-Stands</a:t>
                      </a:r>
                    </a:p>
                  </a:txBody>
                  <a:tcPr>
                    <a:solidFill>
                      <a:schemeClr val="accent2">
                        <a:lumMod val="40000"/>
                        <a:lumOff val="60000"/>
                      </a:schemeClr>
                    </a:solidFill>
                  </a:tcPr>
                </a:tc>
                <a:tc hMerge="1">
                  <a:txBody>
                    <a:bodyPr/>
                    <a:lstStyle/>
                    <a:p>
                      <a:r>
                        <a:rPr lang="de-DE" sz="1500" dirty="0">
                          <a:latin typeface="Fredoka regular" pitchFamily="2" charset="-79"/>
                          <a:cs typeface="Fredoka regular" pitchFamily="2" charset="-79"/>
                        </a:rPr>
                        <a:t>Gemeinsamer Austausch Analyse des Ist-Stands</a:t>
                      </a:r>
                    </a:p>
                  </a:txBody>
                  <a:tcPr/>
                </a:tc>
                <a:tc>
                  <a:txBody>
                    <a:bodyPr/>
                    <a:lstStyle/>
                    <a:p>
                      <a:pPr algn="l"/>
                      <a:r>
                        <a:rPr lang="de-DE" sz="1200" b="1" u="none" dirty="0">
                          <a:latin typeface="Fredoka" pitchFamily="2" charset="-79"/>
                          <a:cs typeface="Fredoka" pitchFamily="2" charset="-79"/>
                        </a:rPr>
                        <a:t>Neuformulierung der Ziele?</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Maßnahmen</a:t>
                      </a:r>
                    </a:p>
                  </a:txBody>
                  <a:tcPr>
                    <a:solidFill>
                      <a:schemeClr val="accent2">
                        <a:lumMod val="40000"/>
                        <a:lumOff val="60000"/>
                      </a:schemeClr>
                    </a:solidFill>
                  </a:tcPr>
                </a:tc>
                <a:tc gridSpan="2">
                  <a:txBody>
                    <a:bodyPr/>
                    <a:lstStyle/>
                    <a:p>
                      <a:pPr algn="l"/>
                      <a:r>
                        <a:rPr lang="de-DE" sz="1200" b="1" u="none" dirty="0">
                          <a:latin typeface="Fredoka" pitchFamily="2" charset="-79"/>
                          <a:cs typeface="Fredoka" pitchFamily="2" charset="-79"/>
                        </a:rPr>
                        <a:t>Evaluation der Maßnahmen durch:</a:t>
                      </a:r>
                    </a:p>
                  </a:txBody>
                  <a:tcPr>
                    <a:solidFill>
                      <a:schemeClr val="accent2">
                        <a:lumMod val="40000"/>
                        <a:lumOff val="60000"/>
                      </a:schemeClr>
                    </a:solidFill>
                  </a:tcPr>
                </a:tc>
                <a:tc hMerge="1">
                  <a:txBody>
                    <a:bodyPr/>
                    <a:lstStyle/>
                    <a:p>
                      <a:pPr algn="ctr"/>
                      <a:r>
                        <a:rPr lang="de-DE" sz="1500" dirty="0">
                          <a:latin typeface="Fredoka regular" pitchFamily="2" charset="-79"/>
                          <a:cs typeface="Fredoka regular" pitchFamily="2" charset="-79"/>
                        </a:rPr>
                        <a:t>Evaluation der Maßnahmen durch:</a:t>
                      </a:r>
                    </a:p>
                  </a:txBody>
                  <a:tcPr/>
                </a:tc>
                <a:tc gridSpan="2">
                  <a:txBody>
                    <a:bodyPr/>
                    <a:lstStyle/>
                    <a:p>
                      <a:pPr algn="l"/>
                      <a:r>
                        <a:rPr lang="de-DE" sz="1200" b="1" u="none">
                          <a:latin typeface="Fredoka" pitchFamily="2" charset="-79"/>
                          <a:cs typeface="Fredoka" pitchFamily="2" charset="-79"/>
                        </a:rPr>
                        <a:t>Erneute Zielkontrolle &amp; Analyse von Daten</a:t>
                      </a:r>
                      <a:endParaRPr lang="de-DE" sz="1200" b="1" u="none" dirty="0">
                        <a:latin typeface="Fredoka" pitchFamily="2" charset="-79"/>
                        <a:cs typeface="Fredoka" pitchFamily="2" charset="-79"/>
                      </a:endParaRPr>
                    </a:p>
                  </a:txBody>
                  <a:tcPr>
                    <a:solidFill>
                      <a:schemeClr val="accent2">
                        <a:lumMod val="40000"/>
                        <a:lumOff val="60000"/>
                      </a:schemeClr>
                    </a:solidFill>
                  </a:tcPr>
                </a:tc>
                <a:tc hMerge="1">
                  <a:txBody>
                    <a:bodyPr/>
                    <a:lstStyle/>
                    <a:p>
                      <a:pPr algn="ctr"/>
                      <a:r>
                        <a:rPr lang="de-DE" sz="1500" b="1" u="none">
                          <a:latin typeface="Fredoka regular"/>
                          <a:cs typeface="Fredoka regular"/>
                        </a:rPr>
                        <a:t>Erneute Zielkontrolle &amp; Analyse von Daten</a:t>
                      </a:r>
                      <a:endParaRPr lang="de-DE" sz="1500" dirty="0">
                        <a:latin typeface="Fredoka regular" pitchFamily="2" charset="-79"/>
                        <a:cs typeface="Fredoka regular" pitchFamily="2" charset="-79"/>
                      </a:endParaRPr>
                    </a:p>
                  </a:txBody>
                  <a:tcPr/>
                </a:tc>
                <a:tc>
                  <a:txBody>
                    <a:bodyPr/>
                    <a:lstStyle/>
                    <a:p>
                      <a:pPr algn="l"/>
                      <a:r>
                        <a:rPr lang="de-DE" sz="1200" b="1" u="none" dirty="0">
                          <a:latin typeface="Fredoka" pitchFamily="2" charset="-79"/>
                          <a:cs typeface="Fredoka" pitchFamily="2" charset="-79"/>
                        </a:rPr>
                        <a:t>Weitere Handlungs-schritte</a:t>
                      </a:r>
                    </a:p>
                  </a:txBody>
                  <a:tcPr>
                    <a:solidFill>
                      <a:schemeClr val="accent2">
                        <a:lumMod val="40000"/>
                        <a:lumOff val="60000"/>
                      </a:schemeClr>
                    </a:solidFill>
                  </a:tcPr>
                </a:tc>
                <a:extLst>
                  <a:ext uri="{0D108BD9-81ED-4DB2-BD59-A6C34878D82A}">
                    <a16:rowId xmlns:a16="http://schemas.microsoft.com/office/drawing/2014/main" val="2249777591"/>
                  </a:ext>
                </a:extLst>
              </a:tr>
              <a:tr h="10505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Feststell-</a:t>
                      </a:r>
                      <a:r>
                        <a:rPr lang="de-DE" sz="1100" dirty="0" err="1">
                          <a:solidFill>
                            <a:schemeClr val="tx1"/>
                          </a:solidFill>
                          <a:latin typeface="Fredoka" pitchFamily="2" charset="-79"/>
                          <a:cs typeface="Fredoka" pitchFamily="2" charset="-79"/>
                        </a:rPr>
                        <a:t>ung</a:t>
                      </a:r>
                      <a:r>
                        <a:rPr lang="de-DE" sz="1100" dirty="0">
                          <a:solidFill>
                            <a:schemeClr val="tx1"/>
                          </a:solidFill>
                          <a:latin typeface="Fredoka" pitchFamily="2" charset="-79"/>
                          <a:cs typeface="Fredoka" pitchFamily="2" charset="-79"/>
                        </a:rPr>
                        <a:t> der </a:t>
                      </a:r>
                      <a:r>
                        <a:rPr lang="de-DE" sz="1100" dirty="0" err="1">
                          <a:solidFill>
                            <a:schemeClr val="tx1"/>
                          </a:solidFill>
                          <a:latin typeface="Fredoka" pitchFamily="2" charset="-79"/>
                          <a:cs typeface="Fredoka" pitchFamily="2" charset="-79"/>
                        </a:rPr>
                        <a:t>Lesege-schwin-digkeit</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 &amp; Teil-abschnitt ELFE</a:t>
                      </a: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2er</a:t>
                      </a:r>
                    </a:p>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Vergleich mit Mindeststandards (VERA)/Medianwerte/ Verlaufskurven/ Diagramme</a:t>
                      </a:r>
                      <a:br>
                        <a:rPr lang="de-DE" sz="1100" dirty="0">
                          <a:solidFill>
                            <a:schemeClr val="tx1"/>
                          </a:solidFill>
                          <a:latin typeface="Fredoka" pitchFamily="2" charset="-79"/>
                          <a:cs typeface="Fredoka" pitchFamily="2" charset="-79"/>
                        </a:rPr>
                      </a:br>
                      <a:r>
                        <a:rPr lang="de-DE" sz="1100" dirty="0">
                          <a:solidFill>
                            <a:schemeClr val="tx1"/>
                          </a:solidFill>
                          <a:latin typeface="Fredoka" pitchFamily="2" charset="-79"/>
                          <a:cs typeface="Fredoka" pitchFamily="2" charset="-79"/>
                        </a:rPr>
                        <a:t>z. B. 50 </a:t>
                      </a:r>
                      <a:r>
                        <a:rPr lang="de-DE" sz="1100" dirty="0" err="1">
                          <a:solidFill>
                            <a:schemeClr val="tx1"/>
                          </a:solidFill>
                          <a:latin typeface="Fredoka" pitchFamily="2" charset="-79"/>
                          <a:cs typeface="Fredoka" pitchFamily="2" charset="-79"/>
                        </a:rPr>
                        <a:t>WpM</a:t>
                      </a:r>
                      <a:endParaRPr lang="en-US" sz="1100"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2">
                              <a:lumMod val="50000"/>
                            </a:schemeClr>
                          </a:solidFill>
                          <a:latin typeface="Fredoka regular"/>
                        </a:rPr>
                        <a:t>Vergleich mit Mindeststandards/Medianwerte/Verlaufskurven/Diagramme</a:t>
                      </a:r>
                      <a:br>
                        <a:rPr lang="de-DE" sz="1600" dirty="0">
                          <a:solidFill>
                            <a:schemeClr val="bg2">
                              <a:lumMod val="50000"/>
                            </a:schemeClr>
                          </a:solidFill>
                          <a:latin typeface="Fredoka regular"/>
                        </a:rPr>
                      </a:br>
                      <a:r>
                        <a:rPr lang="de-DE" sz="1600" dirty="0">
                          <a:solidFill>
                            <a:schemeClr val="bg2">
                              <a:lumMod val="50000"/>
                            </a:schemeClr>
                          </a:solidFill>
                          <a:latin typeface="Fredoka regular"/>
                        </a:rPr>
                        <a:t>z. B. 50 </a:t>
                      </a:r>
                      <a:r>
                        <a:rPr lang="de-DE" sz="1600" dirty="0" err="1">
                          <a:solidFill>
                            <a:schemeClr val="bg2">
                              <a:lumMod val="50000"/>
                            </a:schemeClr>
                          </a:solidFill>
                          <a:latin typeface="Fredoka regular"/>
                        </a:rPr>
                        <a:t>WpM</a:t>
                      </a:r>
                      <a:endParaRPr lang="en-US" sz="1600" dirty="0"/>
                    </a:p>
                    <a:p>
                      <a:endParaRPr lang="de-DE" sz="1500" dirty="0">
                        <a:latin typeface="Fredoka regular" pitchFamily="2" charset="-79"/>
                        <a:cs typeface="Fredoka regular" pitchFamily="2" charset="-79"/>
                      </a:endParaRPr>
                    </a:p>
                  </a:txBody>
                  <a:tcPr/>
                </a:tc>
                <a:tc>
                  <a:txBody>
                    <a:bodyPr/>
                    <a:lstStyle/>
                    <a:p>
                      <a:pPr algn="l"/>
                      <a:r>
                        <a:rPr lang="de-DE" sz="1100" b="0" dirty="0">
                          <a:solidFill>
                            <a:schemeClr val="tx1"/>
                          </a:solidFill>
                          <a:latin typeface="Fredoka" pitchFamily="2" charset="-79"/>
                          <a:cs typeface="Fredoka" pitchFamily="2" charset="-79"/>
                        </a:rPr>
                        <a:t>90 % der Kinder lesen bis Ende des SJ 2026 mindestens 65 </a:t>
                      </a:r>
                      <a:r>
                        <a:rPr lang="de-DE" sz="1100" b="0" dirty="0" err="1">
                          <a:solidFill>
                            <a:schemeClr val="tx1"/>
                          </a:solidFill>
                          <a:latin typeface="Fredoka" pitchFamily="2" charset="-79"/>
                          <a:cs typeface="Fredoka" pitchFamily="2" charset="-79"/>
                        </a:rPr>
                        <a:t>Wp</a:t>
                      </a:r>
                      <a:r>
                        <a:rPr lang="de-DE" sz="1100" b="0" dirty="0">
                          <a:solidFill>
                            <a:schemeClr val="tx1"/>
                          </a:solidFill>
                          <a:latin typeface="Fredoka" pitchFamily="2" charset="-79"/>
                          <a:cs typeface="Fredoka" pitchFamily="2" charset="-79"/>
                        </a:rPr>
                        <a:t> / erreichen</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b="0" u="none" dirty="0">
                          <a:solidFill>
                            <a:schemeClr val="tx1"/>
                          </a:solidFill>
                          <a:latin typeface="Fredoka" pitchFamily="2" charset="-79"/>
                          <a:cs typeface="Fredoka" pitchFamily="2" charset="-79"/>
                        </a:rPr>
                        <a:t>Einsatz von </a:t>
                      </a:r>
                      <a:r>
                        <a:rPr lang="de-DE" sz="1100" b="0" u="none" dirty="0" err="1">
                          <a:solidFill>
                            <a:schemeClr val="tx1"/>
                          </a:solidFill>
                          <a:latin typeface="Fredoka" pitchFamily="2" charset="-79"/>
                          <a:cs typeface="Fredoka" pitchFamily="2" charset="-79"/>
                        </a:rPr>
                        <a:t>Lesepat</a:t>
                      </a:r>
                      <a:r>
                        <a:rPr lang="de-DE" sz="1100" b="0" u="none" dirty="0">
                          <a:solidFill>
                            <a:schemeClr val="tx1"/>
                          </a:solidFill>
                          <a:latin typeface="Fredoka" pitchFamily="2" charset="-79"/>
                          <a:cs typeface="Fredoka" pitchFamily="2" charset="-79"/>
                        </a:rPr>
                        <a:t>*innen/ Lese-training</a:t>
                      </a:r>
                    </a:p>
                    <a:p>
                      <a:pPr algn="l"/>
                      <a:endParaRPr lang="de-DE" sz="1100" u="sng"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Beobachtungen während </a:t>
                      </a:r>
                      <a:r>
                        <a:rPr lang="de-DE" sz="1100" dirty="0" err="1">
                          <a:solidFill>
                            <a:schemeClr val="tx1"/>
                          </a:solidFill>
                          <a:latin typeface="Fredoka" pitchFamily="2" charset="-79"/>
                          <a:cs typeface="Fredoka" pitchFamily="2" charset="-79"/>
                        </a:rPr>
                        <a:t>Lesepat</a:t>
                      </a:r>
                      <a:r>
                        <a:rPr lang="de-DE" sz="1100" dirty="0">
                          <a:solidFill>
                            <a:schemeClr val="tx1"/>
                          </a:solidFill>
                          <a:latin typeface="Fredoka" pitchFamily="2" charset="-79"/>
                          <a:cs typeface="Fredoka" pitchFamily="2" charset="-79"/>
                        </a:rPr>
                        <a:t>*innenbesuche; Kurzfeedbacks nach Lesetrainings; </a:t>
                      </a: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aus 2. Halbjahr 2025/26</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1">
                              <a:lumMod val="50000"/>
                            </a:schemeClr>
                          </a:solidFill>
                          <a:latin typeface="Fredoka regular"/>
                        </a:rPr>
                        <a:t>Beobachtungen während </a:t>
                      </a:r>
                      <a:r>
                        <a:rPr lang="de-DE" sz="1600" dirty="0" err="1">
                          <a:solidFill>
                            <a:schemeClr val="bg1">
                              <a:lumMod val="50000"/>
                            </a:schemeClr>
                          </a:solidFill>
                          <a:latin typeface="Fredoka regular"/>
                        </a:rPr>
                        <a:t>Lesepat</a:t>
                      </a:r>
                      <a:r>
                        <a:rPr lang="de-DE" sz="1600" dirty="0">
                          <a:solidFill>
                            <a:schemeClr val="bg1">
                              <a:lumMod val="50000"/>
                            </a:schemeClr>
                          </a:solidFill>
                          <a:latin typeface="Fredoka regular"/>
                        </a:rPr>
                        <a:t>*innenbesuche; Kurzfeedbacks nach Lesetrainings; </a:t>
                      </a:r>
                      <a:r>
                        <a:rPr lang="de-DE" sz="1600" dirty="0" err="1">
                          <a:solidFill>
                            <a:schemeClr val="bg1">
                              <a:lumMod val="50000"/>
                            </a:schemeClr>
                          </a:solidFill>
                          <a:latin typeface="Fredoka regular"/>
                        </a:rPr>
                        <a:t>WpM</a:t>
                      </a:r>
                      <a:r>
                        <a:rPr lang="de-DE" sz="1600" dirty="0">
                          <a:solidFill>
                            <a:schemeClr val="bg1">
                              <a:lumMod val="50000"/>
                            </a:schemeClr>
                          </a:solidFill>
                          <a:latin typeface="Fredoka regular"/>
                        </a:rPr>
                        <a:t>-Werte aus 2. Halbjahr 2025/26</a:t>
                      </a:r>
                    </a:p>
                    <a:p>
                      <a:endParaRPr lang="de-DE" sz="1500" dirty="0">
                        <a:latin typeface="Fredoka regular" pitchFamily="2" charset="-79"/>
                        <a:cs typeface="Fredoka regular" pitchFamily="2" charset="-79"/>
                      </a:endParaRPr>
                    </a:p>
                  </a:txBody>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im Schnitt höher; Eindrücke der Kinder positiv; Eltern teilweise skeptisch</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400" dirty="0" err="1">
                          <a:solidFill>
                            <a:schemeClr val="tx1"/>
                          </a:solidFill>
                          <a:latin typeface="Fredoka regular"/>
                          <a:cs typeface="Fredoka regular"/>
                        </a:rPr>
                        <a:t>WpM</a:t>
                      </a:r>
                      <a:r>
                        <a:rPr lang="de-DE" sz="1400" dirty="0">
                          <a:solidFill>
                            <a:schemeClr val="tx1"/>
                          </a:solidFill>
                          <a:latin typeface="Fredoka regular"/>
                          <a:cs typeface="Fredoka regular"/>
                        </a:rPr>
                        <a:t>-Werte im Schnitt höher; Eindrücke der Kinder positiv; Eltern teilweise skeptisch</a:t>
                      </a:r>
                      <a:endParaRPr lang="de-DE" sz="1500" dirty="0">
                        <a:latin typeface="Fredoka regular" pitchFamily="2" charset="-79"/>
                        <a:cs typeface="Fredoka regular" pitchFamily="2" charset="-79"/>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Wir führen das Lesetraining weiter/nicht weiter/ angepasst durch</a:t>
                      </a:r>
                    </a:p>
                  </a:txBody>
                  <a:tcPr>
                    <a:solidFill>
                      <a:schemeClr val="accent2">
                        <a:lumMod val="40000"/>
                        <a:lumOff val="60000"/>
                      </a:schemeClr>
                    </a:solidFill>
                  </a:tcPr>
                </a:tc>
                <a:extLst>
                  <a:ext uri="{0D108BD9-81ED-4DB2-BD59-A6C34878D82A}">
                    <a16:rowId xmlns:a16="http://schemas.microsoft.com/office/drawing/2014/main" val="1347431108"/>
                  </a:ext>
                </a:extLst>
              </a:tr>
              <a:tr h="1339009">
                <a:tc>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Antolin; Befragung der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Ausgewählte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defRPr/>
                      </a:pPr>
                      <a:endParaRPr lang="en-US" dirty="0">
                        <a:solidFill>
                          <a:schemeClr val="tx1"/>
                        </a:solidFill>
                      </a:endParaRPr>
                    </a:p>
                  </a:txBody>
                  <a:tcPr>
                    <a:solidFill>
                      <a:schemeClr val="accent2">
                        <a:lumMod val="40000"/>
                        <a:lumOff val="60000"/>
                      </a:schemeClr>
                    </a:solidFill>
                  </a:tcPr>
                </a:tc>
                <a:tc hMerge="1">
                  <a:txBody>
                    <a:bodyPr/>
                    <a:lstStyle/>
                    <a:p>
                      <a:pPr>
                        <a:defRPr/>
                      </a:pPr>
                      <a:endParaRPr lang="en-US" dirty="0">
                        <a:solidFill>
                          <a:schemeClr val="tx1"/>
                        </a:solidFill>
                      </a:endParaRPr>
                    </a:p>
                  </a:txBody>
                  <a:tcPr>
                    <a:solidFill>
                      <a:schemeClr val="accent2">
                        <a:lumMod val="40000"/>
                        <a:lumOff val="60000"/>
                      </a:schemeClr>
                    </a:solidFill>
                  </a:tcPr>
                </a:tc>
                <a:tc>
                  <a:txBody>
                    <a:bodyPr/>
                    <a:lstStyle/>
                    <a:p>
                      <a:pPr marL="0" marR="0" lvl="0" indent="0" algn="l" defTabSz="914400" rtl="0">
                        <a:lnSpc>
                          <a:spcPct val="100000"/>
                        </a:lnSpc>
                        <a:spcBef>
                          <a:spcPts val="0"/>
                        </a:spcBef>
                        <a:spcAft>
                          <a:spcPts val="0"/>
                        </a:spcAft>
                        <a:buClrTx/>
                        <a:buSzTx/>
                        <a:buFontTx/>
                        <a:buNone/>
                        <a:defRPr/>
                      </a:pPr>
                      <a:r>
                        <a:rPr lang="en-US" sz="1100" dirty="0" err="1">
                          <a:solidFill>
                            <a:schemeClr val="tx1"/>
                          </a:solidFill>
                        </a:rPr>
                        <a:t>Kooperation</a:t>
                      </a:r>
                      <a:r>
                        <a:rPr lang="en-US" sz="1100" dirty="0">
                          <a:solidFill>
                            <a:schemeClr val="tx1"/>
                          </a:solidFill>
                        </a:rPr>
                        <a:t> </a:t>
                      </a:r>
                      <a:r>
                        <a:rPr lang="en-US" sz="1100" dirty="0" err="1">
                          <a:solidFill>
                            <a:schemeClr val="tx1"/>
                          </a:solidFill>
                        </a:rPr>
                        <a:t>mit</a:t>
                      </a:r>
                      <a:r>
                        <a:rPr lang="en-US" sz="1100" dirty="0">
                          <a:solidFill>
                            <a:schemeClr val="tx1"/>
                          </a:solidFill>
                        </a:rPr>
                        <a:t> </a:t>
                      </a:r>
                      <a:r>
                        <a:rPr lang="en-US" sz="1100" dirty="0" err="1">
                          <a:solidFill>
                            <a:schemeClr val="tx1"/>
                          </a:solidFill>
                        </a:rPr>
                        <a:t>Bücherei</a:t>
                      </a:r>
                      <a:r>
                        <a:rPr lang="en-US" sz="1100" dirty="0">
                          <a:solidFill>
                            <a:schemeClr val="tx1"/>
                          </a:solidFill>
                        </a:rPr>
                        <a:t>; </a:t>
                      </a:r>
                      <a:r>
                        <a:rPr lang="en-US" sz="1100" dirty="0" err="1">
                          <a:solidFill>
                            <a:schemeClr val="tx1"/>
                          </a:solidFill>
                        </a:rPr>
                        <a:t>Einrichtung</a:t>
                      </a:r>
                      <a:r>
                        <a:rPr lang="en-US" sz="1100" dirty="0">
                          <a:solidFill>
                            <a:schemeClr val="tx1"/>
                          </a:solidFill>
                        </a:rPr>
                        <a:t> </a:t>
                      </a:r>
                      <a:r>
                        <a:rPr lang="en-US" sz="1100" dirty="0" err="1">
                          <a:solidFill>
                            <a:schemeClr val="tx1"/>
                          </a:solidFill>
                        </a:rPr>
                        <a:t>einer</a:t>
                      </a:r>
                      <a:r>
                        <a:rPr lang="en-US" sz="1100" dirty="0">
                          <a:solidFill>
                            <a:schemeClr val="tx1"/>
                          </a:solidFill>
                        </a:rPr>
                        <a:t> </a:t>
                      </a:r>
                      <a:r>
                        <a:rPr lang="en-US" sz="1100" dirty="0" err="1">
                          <a:solidFill>
                            <a:schemeClr val="tx1"/>
                          </a:solidFill>
                        </a:rPr>
                        <a:t>gemütlichen</a:t>
                      </a:r>
                      <a:r>
                        <a:rPr lang="en-US" sz="1100" dirty="0">
                          <a:solidFill>
                            <a:schemeClr val="tx1"/>
                          </a:solidFill>
                        </a:rPr>
                        <a:t> </a:t>
                      </a:r>
                      <a:r>
                        <a:rPr lang="en-US" sz="1100" dirty="0" err="1">
                          <a:solidFill>
                            <a:schemeClr val="tx1"/>
                          </a:solidFill>
                        </a:rPr>
                        <a:t>Leseecke</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lgn="l">
                        <a:defRPr/>
                      </a:pPr>
                      <a:endParaRPr lang="de-DE" sz="1100" dirty="0">
                        <a:solidFill>
                          <a:schemeClr val="tx1"/>
                        </a:solidFill>
                        <a:latin typeface="Fredoka regular"/>
                      </a:endParaRPr>
                    </a:p>
                  </a:txBody>
                  <a:tcPr>
                    <a:solidFill>
                      <a:schemeClr val="accent2">
                        <a:lumMod val="40000"/>
                        <a:lumOff val="60000"/>
                      </a:schemeClr>
                    </a:solidFill>
                  </a:tcPr>
                </a:tc>
                <a:tc hMerge="1">
                  <a:txBody>
                    <a:bodyPr/>
                    <a:lstStyle/>
                    <a:p>
                      <a:endParaRPr/>
                    </a:p>
                  </a:txBody>
                  <a:tcPr/>
                </a:tc>
                <a:tc gridSpan="2">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hMerge="1">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extLst>
                  <a:ext uri="{0D108BD9-81ED-4DB2-BD59-A6C34878D82A}">
                    <a16:rowId xmlns:a16="http://schemas.microsoft.com/office/drawing/2014/main" val="2219840230"/>
                  </a:ext>
                </a:extLst>
              </a:tr>
            </a:tbl>
          </a:graphicData>
        </a:graphic>
      </p:graphicFrame>
      <p:sp>
        <p:nvSpPr>
          <p:cNvPr id="5" name="Rechteck 2">
            <a:extLst>
              <a:ext uri="{FF2B5EF4-FFF2-40B4-BE49-F238E27FC236}">
                <a16:creationId xmlns:a16="http://schemas.microsoft.com/office/drawing/2014/main" id="{26F12618-F879-4B01-82BA-56BA63197C8A}"/>
              </a:ext>
            </a:extLst>
          </p:cNvPr>
          <p:cNvSpPr/>
          <p:nvPr/>
        </p:nvSpPr>
        <p:spPr bwMode="auto">
          <a:xfrm>
            <a:off x="112867" y="2251518"/>
            <a:ext cx="11966265" cy="4074854"/>
          </a:xfrm>
          <a:prstGeom prst="rect">
            <a:avLst/>
          </a:prstGeom>
          <a:solidFill>
            <a:schemeClr val="accent2">
              <a:lumMod val="40000"/>
              <a:lumOff val="60000"/>
            </a:schemeClr>
          </a:solidFill>
          <a:ln w="12700" cap="flat">
            <a:no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Kantumruy Pro"/>
              <a:ea typeface="Kantumruy Pro"/>
              <a:cs typeface="Kantumruy Pro"/>
            </a:endParaRPr>
          </a:p>
        </p:txBody>
      </p:sp>
      <p:sp>
        <p:nvSpPr>
          <p:cNvPr id="2" name="Textfeld 2">
            <a:extLst>
              <a:ext uri="{FF2B5EF4-FFF2-40B4-BE49-F238E27FC236}">
                <a16:creationId xmlns:a16="http://schemas.microsoft.com/office/drawing/2014/main" id="{B0D9E4A1-72BA-9A47-839F-AEA8EF17361E}"/>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22</a:t>
            </a:r>
          </a:p>
        </p:txBody>
      </p:sp>
    </p:spTree>
    <p:extLst>
      <p:ext uri="{BB962C8B-B14F-4D97-AF65-F5344CB8AC3E}">
        <p14:creationId xmlns:p14="http://schemas.microsoft.com/office/powerpoint/2010/main" val="377696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FFDD403-D1B7-4EA5-9BC5-F9608B816592}"/>
              </a:ext>
            </a:extLst>
          </p:cNvPr>
          <p:cNvGraphicFramePr>
            <a:graphicFrameLocks noGrp="1"/>
          </p:cNvGraphicFramePr>
          <p:nvPr>
            <p:extLst>
              <p:ext uri="{D42A27DB-BD31-4B8C-83A1-F6EECF244321}">
                <p14:modId xmlns:p14="http://schemas.microsoft.com/office/powerpoint/2010/main" val="3961783853"/>
              </p:ext>
            </p:extLst>
          </p:nvPr>
        </p:nvGraphicFramePr>
        <p:xfrm>
          <a:off x="112867" y="233916"/>
          <a:ext cx="11966266" cy="5684104"/>
        </p:xfrm>
        <a:graphic>
          <a:graphicData uri="http://schemas.openxmlformats.org/drawingml/2006/table">
            <a:tbl>
              <a:tblPr firstRow="1" bandRow="1">
                <a:tableStyleId>{5940675A-B579-460E-94D1-54222C63F5DA}</a:tableStyleId>
              </a:tblPr>
              <a:tblGrid>
                <a:gridCol w="967922">
                  <a:extLst>
                    <a:ext uri="{9D8B030D-6E8A-4147-A177-3AD203B41FA5}">
                      <a16:colId xmlns:a16="http://schemas.microsoft.com/office/drawing/2014/main" val="1202077016"/>
                    </a:ext>
                  </a:extLst>
                </a:gridCol>
                <a:gridCol w="1031106">
                  <a:extLst>
                    <a:ext uri="{9D8B030D-6E8A-4147-A177-3AD203B41FA5}">
                      <a16:colId xmlns:a16="http://schemas.microsoft.com/office/drawing/2014/main" val="4001808009"/>
                    </a:ext>
                  </a:extLst>
                </a:gridCol>
                <a:gridCol w="964145">
                  <a:extLst>
                    <a:ext uri="{9D8B030D-6E8A-4147-A177-3AD203B41FA5}">
                      <a16:colId xmlns:a16="http://schemas.microsoft.com/office/drawing/2014/main" val="2922463855"/>
                    </a:ext>
                  </a:extLst>
                </a:gridCol>
                <a:gridCol w="916669">
                  <a:extLst>
                    <a:ext uri="{9D8B030D-6E8A-4147-A177-3AD203B41FA5}">
                      <a16:colId xmlns:a16="http://schemas.microsoft.com/office/drawing/2014/main" val="3114944170"/>
                    </a:ext>
                  </a:extLst>
                </a:gridCol>
                <a:gridCol w="682207">
                  <a:extLst>
                    <a:ext uri="{9D8B030D-6E8A-4147-A177-3AD203B41FA5}">
                      <a16:colId xmlns:a16="http://schemas.microsoft.com/office/drawing/2014/main" val="1724741471"/>
                    </a:ext>
                  </a:extLst>
                </a:gridCol>
                <a:gridCol w="1178400">
                  <a:extLst>
                    <a:ext uri="{9D8B030D-6E8A-4147-A177-3AD203B41FA5}">
                      <a16:colId xmlns:a16="http://schemas.microsoft.com/office/drawing/2014/main" val="400118896"/>
                    </a:ext>
                  </a:extLst>
                </a:gridCol>
                <a:gridCol w="1331214">
                  <a:extLst>
                    <a:ext uri="{9D8B030D-6E8A-4147-A177-3AD203B41FA5}">
                      <a16:colId xmlns:a16="http://schemas.microsoft.com/office/drawing/2014/main" val="1045934714"/>
                    </a:ext>
                  </a:extLst>
                </a:gridCol>
                <a:gridCol w="958669">
                  <a:extLst>
                    <a:ext uri="{9D8B030D-6E8A-4147-A177-3AD203B41FA5}">
                      <a16:colId xmlns:a16="http://schemas.microsoft.com/office/drawing/2014/main" val="1749135222"/>
                    </a:ext>
                  </a:extLst>
                </a:gridCol>
                <a:gridCol w="1119600">
                  <a:extLst>
                    <a:ext uri="{9D8B030D-6E8A-4147-A177-3AD203B41FA5}">
                      <a16:colId xmlns:a16="http://schemas.microsoft.com/office/drawing/2014/main" val="1203931494"/>
                    </a:ext>
                  </a:extLst>
                </a:gridCol>
                <a:gridCol w="229777">
                  <a:extLst>
                    <a:ext uri="{9D8B030D-6E8A-4147-A177-3AD203B41FA5}">
                      <a16:colId xmlns:a16="http://schemas.microsoft.com/office/drawing/2014/main" val="2774263883"/>
                    </a:ext>
                  </a:extLst>
                </a:gridCol>
                <a:gridCol w="1235044">
                  <a:extLst>
                    <a:ext uri="{9D8B030D-6E8A-4147-A177-3AD203B41FA5}">
                      <a16:colId xmlns:a16="http://schemas.microsoft.com/office/drawing/2014/main" val="4161291792"/>
                    </a:ext>
                  </a:extLst>
                </a:gridCol>
                <a:gridCol w="1351513">
                  <a:extLst>
                    <a:ext uri="{9D8B030D-6E8A-4147-A177-3AD203B41FA5}">
                      <a16:colId xmlns:a16="http://schemas.microsoft.com/office/drawing/2014/main" val="3438364564"/>
                    </a:ext>
                  </a:extLst>
                </a:gridCol>
              </a:tblGrid>
              <a:tr h="343336">
                <a:tc gridSpan="4">
                  <a:txBody>
                    <a:bodyPr/>
                    <a:lstStyle/>
                    <a:p>
                      <a:pPr algn="l"/>
                      <a:r>
                        <a:rPr lang="de-DE" sz="1200" b="1" dirty="0">
                          <a:latin typeface="Fredoka" pitchFamily="2" charset="-79"/>
                          <a:cs typeface="Fredoka" pitchFamily="2" charset="-79"/>
                        </a:rPr>
                        <a:t>Verantwortliches Team: </a:t>
                      </a:r>
                      <a:r>
                        <a:rPr lang="de-DE" sz="1100" b="0" dirty="0">
                          <a:latin typeface="Fredoka" pitchFamily="2" charset="-79"/>
                          <a:cs typeface="Fredoka" pitchFamily="2" charset="-79"/>
                        </a:rPr>
                        <a:t>1/2</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sz="1500" b="1"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Hauptverantwortliche: </a:t>
                      </a:r>
                      <a:r>
                        <a:rPr lang="de-DE" sz="1100" b="0" dirty="0">
                          <a:latin typeface="Fredoka" pitchFamily="2" charset="-79"/>
                          <a:cs typeface="Fredoka" pitchFamily="2" charset="-79"/>
                        </a:rPr>
                        <a:t>Judith &amp; Klaus</a:t>
                      </a:r>
                      <a:endParaRPr lang="de-DE" sz="16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b="1" dirty="0">
                        <a:latin typeface="Fredoka regular"/>
                        <a:cs typeface="Fredoka regular"/>
                      </a:endParaRPr>
                    </a:p>
                  </a:txBody>
                  <a:tcPr/>
                </a:tc>
                <a:tc gridSpan="2">
                  <a:txBody>
                    <a:bodyPr/>
                    <a:lstStyle/>
                    <a:p>
                      <a:pPr algn="l"/>
                      <a:r>
                        <a:rPr lang="de-DE" sz="1200" b="1" dirty="0">
                          <a:latin typeface="Fredoka" pitchFamily="2" charset="-79"/>
                          <a:cs typeface="Fredoka" pitchFamily="2" charset="-79"/>
                        </a:rPr>
                        <a:t>Zeitraum: </a:t>
                      </a:r>
                      <a:r>
                        <a:rPr lang="de-DE" sz="1100" b="0" dirty="0">
                          <a:latin typeface="Fredoka" pitchFamily="2" charset="-79"/>
                          <a:cs typeface="Fredoka" pitchFamily="2" charset="-79"/>
                        </a:rPr>
                        <a:t>2025-2027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extLst>
                  <a:ext uri="{0D108BD9-81ED-4DB2-BD59-A6C34878D82A}">
                    <a16:rowId xmlns:a16="http://schemas.microsoft.com/office/drawing/2014/main" val="2445931238"/>
                  </a:ext>
                </a:extLst>
              </a:tr>
              <a:tr h="262635">
                <a:tc gridSpan="12">
                  <a:txBody>
                    <a:bodyPr/>
                    <a:lstStyle/>
                    <a:p>
                      <a:pPr algn="l"/>
                      <a:r>
                        <a:rPr lang="de-DE" sz="1200" b="1" dirty="0">
                          <a:latin typeface="Fredoka" pitchFamily="2" charset="-79"/>
                          <a:cs typeface="Fredoka" pitchFamily="2" charset="-79"/>
                        </a:rPr>
                        <a:t>Thema: </a:t>
                      </a:r>
                      <a:r>
                        <a:rPr lang="de-DE" sz="1100" b="0" dirty="0">
                          <a:latin typeface="Fredoka" pitchFamily="2" charset="-79"/>
                          <a:cs typeface="Fredoka" pitchFamily="2" charset="-79"/>
                        </a:rPr>
                        <a:t>Lesekompetenz</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717286144"/>
                  </a:ext>
                </a:extLst>
              </a:tr>
              <a:tr h="1065129">
                <a:tc gridSpan="8">
                  <a:txBody>
                    <a:bodyPr/>
                    <a:lstStyle/>
                    <a:p>
                      <a:pPr algn="l"/>
                      <a:r>
                        <a:rPr lang="de-DE" sz="1200" b="1" dirty="0">
                          <a:solidFill>
                            <a:schemeClr val="tx1"/>
                          </a:solidFill>
                          <a:latin typeface="Fredoka" pitchFamily="2" charset="-79"/>
                          <a:cs typeface="Fredoka" pitchFamily="2" charset="-79"/>
                        </a:rPr>
                        <a:t>Sammlung themenspezifischer Beobachtungen/Erfahrungen:</a:t>
                      </a:r>
                    </a:p>
                    <a:p>
                      <a:pPr algn="l"/>
                      <a:r>
                        <a:rPr lang="de-DE" sz="1100" b="0" dirty="0">
                          <a:solidFill>
                            <a:schemeClr val="tx1"/>
                          </a:solidFill>
                          <a:latin typeface="Fredoka" pitchFamily="2" charset="-79"/>
                          <a:cs typeface="Fredoka" pitchFamily="2" charset="-79"/>
                        </a:rPr>
                        <a:t>Große Unterschiede zwischen einzelnen Kindern</a:t>
                      </a:r>
                      <a:r>
                        <a:rPr lang="de-DE" sz="1100" dirty="0">
                          <a:solidFill>
                            <a:schemeClr val="tx1"/>
                          </a:solidFill>
                          <a:latin typeface="Fredoka" pitchFamily="2" charset="-79"/>
                          <a:cs typeface="Fredoka" pitchFamily="2" charset="-79"/>
                        </a:rPr>
                        <a:t> in der Klasse </a:t>
                      </a:r>
                      <a:r>
                        <a:rPr lang="de-DE" sz="1100" dirty="0">
                          <a:solidFill>
                            <a:schemeClr val="tx1"/>
                          </a:solidFill>
                          <a:latin typeface="Fredoka" pitchFamily="2" charset="-79"/>
                          <a:cs typeface="Fredoka" pitchFamily="2" charset="-79"/>
                          <a:sym typeface="Wingdings" panose="05000000000000000000" pitchFamily="2" charset="2"/>
                        </a:rPr>
                        <a:t></a:t>
                      </a:r>
                      <a:r>
                        <a:rPr lang="de-DE" sz="1100" dirty="0">
                          <a:solidFill>
                            <a:schemeClr val="tx1"/>
                          </a:solidFill>
                          <a:latin typeface="Fredoka" pitchFamily="2" charset="-79"/>
                          <a:cs typeface="Fredoka" pitchFamily="2" charset="-79"/>
                        </a:rPr>
                        <a:t> Einige lesen schon sicher, andere sehr unsicher.</a:t>
                      </a:r>
                    </a:p>
                    <a:p>
                      <a:pPr algn="l"/>
                      <a:r>
                        <a:rPr lang="de-DE" sz="1100" dirty="0">
                          <a:solidFill>
                            <a:schemeClr val="tx1"/>
                          </a:solidFill>
                          <a:latin typeface="Fredoka" pitchFamily="2" charset="-79"/>
                          <a:cs typeface="Fredoka" pitchFamily="2" charset="-79"/>
                        </a:rPr>
                        <a:t>Nur wenige Kinder </a:t>
                      </a:r>
                      <a:r>
                        <a:rPr lang="de-DE" sz="1100" b="0" dirty="0">
                          <a:solidFill>
                            <a:schemeClr val="tx1"/>
                          </a:solidFill>
                          <a:latin typeface="Fredoka" pitchFamily="2" charset="-79"/>
                          <a:cs typeface="Fredoka" pitchFamily="2" charset="-79"/>
                        </a:rPr>
                        <a:t>lesen freiwillig </a:t>
                      </a:r>
                      <a:r>
                        <a:rPr lang="de-DE" sz="1100" dirty="0">
                          <a:solidFill>
                            <a:schemeClr val="tx1"/>
                          </a:solidFill>
                          <a:latin typeface="Fredoka" pitchFamily="2" charset="-79"/>
                          <a:cs typeface="Fredoka" pitchFamily="2" charset="-79"/>
                        </a:rPr>
                        <a:t>in der Freizeit oder bringen eigene Bücher mit.</a:t>
                      </a:r>
                    </a:p>
                    <a:p>
                      <a:pPr algn="l"/>
                      <a:r>
                        <a:rPr lang="de-DE" sz="1100" dirty="0">
                          <a:solidFill>
                            <a:schemeClr val="tx1"/>
                          </a:solidFill>
                          <a:latin typeface="Fredoka" pitchFamily="2" charset="-79"/>
                          <a:cs typeface="Fredoka" pitchFamily="2" charset="-79"/>
                        </a:rPr>
                        <a:t>In Antolin sind </a:t>
                      </a:r>
                      <a:r>
                        <a:rPr lang="de-DE" sz="1100" b="0" dirty="0">
                          <a:solidFill>
                            <a:schemeClr val="tx1"/>
                          </a:solidFill>
                          <a:latin typeface="Fredoka" pitchFamily="2" charset="-79"/>
                          <a:cs typeface="Fredoka" pitchFamily="2" charset="-79"/>
                        </a:rPr>
                        <a:t>kaum Punkte gesammelt </a:t>
                      </a:r>
                      <a:r>
                        <a:rPr lang="de-DE" sz="1100" dirty="0">
                          <a:solidFill>
                            <a:schemeClr val="tx1"/>
                          </a:solidFill>
                          <a:latin typeface="Fredoka" pitchFamily="2" charset="-79"/>
                          <a:cs typeface="Fredoka" pitchFamily="2" charset="-79"/>
                        </a:rPr>
                        <a:t>worden.</a:t>
                      </a:r>
                      <a:endParaRPr lang="de-DE" sz="1100" b="1"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sz="1400" b="1" dirty="0">
                        <a:solidFill>
                          <a:schemeClr val="tx1"/>
                        </a:solidFill>
                        <a:latin typeface="Fredoka regular"/>
                      </a:endParaRPr>
                    </a:p>
                  </a:txBody>
                  <a:tcPr/>
                </a:tc>
                <a:tc gridSpan="4">
                  <a:txBody>
                    <a:bodyPr/>
                    <a:lstStyle/>
                    <a:p>
                      <a:pPr algn="l"/>
                      <a:r>
                        <a:rPr lang="de-DE" sz="1200" b="1" dirty="0">
                          <a:latin typeface="Fredoka" pitchFamily="2" charset="-79"/>
                          <a:cs typeface="Fredoka" pitchFamily="2" charset="-79"/>
                          <a:sym typeface="Wingdings" panose="05000000000000000000" pitchFamily="2" charset="2"/>
                        </a:rPr>
                        <a:t> Hypothese: </a:t>
                      </a:r>
                      <a:r>
                        <a:rPr lang="de-DE" sz="1100" dirty="0">
                          <a:latin typeface="Fredoka" pitchFamily="2" charset="-79"/>
                          <a:cs typeface="Fredoka" pitchFamily="2" charset="-79"/>
                        </a:rPr>
                        <a:t>Wir vermuten, dass ein relevanter Anteil unserer </a:t>
                      </a:r>
                      <a:r>
                        <a:rPr lang="de-DE" sz="1100" dirty="0" err="1">
                          <a:latin typeface="Fredoka" pitchFamily="2" charset="-79"/>
                          <a:cs typeface="Fredoka" pitchFamily="2" charset="-79"/>
                        </a:rPr>
                        <a:t>Schüler:innen</a:t>
                      </a:r>
                      <a:r>
                        <a:rPr lang="de-DE" sz="1100" dirty="0">
                          <a:latin typeface="Fredoka" pitchFamily="2" charset="-79"/>
                          <a:cs typeface="Fredoka" pitchFamily="2" charset="-79"/>
                        </a:rPr>
                        <a:t> in Jahrgang 2 im Bereich Leseverstehen unter dem altersgemäßen Kompetenzniveau liegt und dadurch ein erhöhtes Risiko besteht, die Mindeststandards in Klasse 3 nicht zu erreichen.</a:t>
                      </a:r>
                      <a:endParaRPr lang="de-DE" sz="11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39779847"/>
                  </a:ext>
                </a:extLst>
              </a:tr>
              <a:tr h="262635">
                <a:tc gridSpan="12">
                  <a:txBody>
                    <a:bodyPr/>
                    <a:lstStyle/>
                    <a:p>
                      <a:pPr algn="l"/>
                      <a:r>
                        <a:rPr lang="de-DE" sz="1200" b="1" dirty="0">
                          <a:latin typeface="Fredoka" pitchFamily="2" charset="-79"/>
                          <a:cs typeface="Fredoka" pitchFamily="2" charset="-79"/>
                        </a:rPr>
                        <a:t>Langfristiges Ziel: </a:t>
                      </a:r>
                      <a:r>
                        <a:rPr lang="de-DE" sz="1100" b="0" dirty="0">
                          <a:latin typeface="Fredoka" pitchFamily="2" charset="-79"/>
                          <a:cs typeface="Fredoka" pitchFamily="2" charset="-79"/>
                        </a:rPr>
                        <a:t>Die Lesekompetenz der </a:t>
                      </a:r>
                      <a:r>
                        <a:rPr lang="de-DE" sz="1100" b="0" dirty="0" err="1">
                          <a:latin typeface="Fredoka" pitchFamily="2" charset="-79"/>
                          <a:cs typeface="Fredoka" pitchFamily="2" charset="-79"/>
                        </a:rPr>
                        <a:t>Schüler:innen</a:t>
                      </a:r>
                      <a:r>
                        <a:rPr lang="de-DE" sz="1100" b="0" dirty="0">
                          <a:latin typeface="Fredoka" pitchFamily="2" charset="-79"/>
                          <a:cs typeface="Fredoka" pitchFamily="2" charset="-79"/>
                        </a:rPr>
                        <a:t> soll bis zum Ende der Klasse 2 gesteigert werden.</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523955297"/>
                  </a:ext>
                </a:extLst>
              </a:tr>
              <a:tr h="328580">
                <a:tc gridSpan="6">
                  <a:txBody>
                    <a:bodyPr/>
                    <a:lstStyle/>
                    <a:p>
                      <a:pPr algn="l"/>
                      <a:r>
                        <a:rPr lang="de-DE" sz="1200" b="1" dirty="0">
                          <a:latin typeface="Fredoka" pitchFamily="2" charset="-79"/>
                          <a:cs typeface="Fredoka" pitchFamily="2" charset="-79"/>
                        </a:rPr>
                        <a:t>Phase 1 – Daten sammeln &amp; Ziele setzen: </a:t>
                      </a:r>
                      <a:r>
                        <a:rPr lang="de-DE" sz="1200" b="0" dirty="0">
                          <a:latin typeface="Fredoka" pitchFamily="2" charset="-79"/>
                          <a:cs typeface="Fredoka" pitchFamily="2" charset="-79"/>
                        </a:rPr>
                        <a:t>1. Halbjahr 2025/26</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Phase 2 – Maßnahmen ableiten &amp; evaluieren: </a:t>
                      </a:r>
                      <a:r>
                        <a:rPr lang="de-DE" sz="1100" b="0" dirty="0">
                          <a:latin typeface="Fredoka" pitchFamily="2" charset="-79"/>
                          <a:cs typeface="Fredoka" pitchFamily="2" charset="-79"/>
                        </a:rPr>
                        <a:t>2. Halbjahr 2025/26 – 1. Halbjahr 2026/27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extLst>
                  <a:ext uri="{0D108BD9-81ED-4DB2-BD59-A6C34878D82A}">
                    <a16:rowId xmlns:a16="http://schemas.microsoft.com/office/drawing/2014/main" val="3419486160"/>
                  </a:ext>
                </a:extLst>
              </a:tr>
              <a:tr h="962130">
                <a:tc>
                  <a:txBody>
                    <a:bodyPr/>
                    <a:lstStyle/>
                    <a:p>
                      <a:pPr algn="l"/>
                      <a:r>
                        <a:rPr lang="de-DE" sz="1200" b="1" u="none" dirty="0">
                          <a:latin typeface="Fredoka" pitchFamily="2" charset="-79"/>
                          <a:cs typeface="Fredoka" pitchFamily="2" charset="-79"/>
                        </a:rPr>
                        <a:t>Teilziel</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Daten-erhebung durch:</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Ziel-gruppe</a:t>
                      </a:r>
                    </a:p>
                  </a:txBody>
                  <a:tcPr>
                    <a:solidFill>
                      <a:schemeClr val="accent2">
                        <a:lumMod val="40000"/>
                        <a:lumOff val="60000"/>
                      </a:schemeClr>
                    </a:solidFill>
                  </a:tcPr>
                </a:tc>
                <a:tc gridSpan="2">
                  <a:txBody>
                    <a:bodyPr/>
                    <a:lstStyle/>
                    <a:p>
                      <a:pPr algn="l"/>
                      <a:r>
                        <a:rPr lang="de-DE" sz="1200" b="0" u="none" dirty="0">
                          <a:latin typeface="Fredoka" pitchFamily="2" charset="-79"/>
                          <a:cs typeface="Fredoka" pitchFamily="2" charset="-79"/>
                        </a:rPr>
                        <a:t>Gemeinsamer Austausch </a:t>
                      </a:r>
                      <a:r>
                        <a:rPr lang="de-DE" sz="1200" b="1" u="none" dirty="0">
                          <a:latin typeface="Fredoka" pitchFamily="2" charset="-79"/>
                          <a:cs typeface="Fredoka" pitchFamily="2" charset="-79"/>
                        </a:rPr>
                        <a:t>Analyse des Ist-Stands</a:t>
                      </a:r>
                    </a:p>
                  </a:txBody>
                  <a:tcPr>
                    <a:solidFill>
                      <a:schemeClr val="accent2">
                        <a:lumMod val="40000"/>
                        <a:lumOff val="60000"/>
                      </a:schemeClr>
                    </a:solidFill>
                  </a:tcPr>
                </a:tc>
                <a:tc hMerge="1">
                  <a:txBody>
                    <a:bodyPr/>
                    <a:lstStyle/>
                    <a:p>
                      <a:r>
                        <a:rPr lang="de-DE" sz="1500" dirty="0">
                          <a:latin typeface="Fredoka regular" pitchFamily="2" charset="-79"/>
                          <a:cs typeface="Fredoka regular" pitchFamily="2" charset="-79"/>
                        </a:rPr>
                        <a:t>Gemeinsamer Austausch Analyse des Ist-Stands</a:t>
                      </a:r>
                    </a:p>
                  </a:txBody>
                  <a:tcPr/>
                </a:tc>
                <a:tc>
                  <a:txBody>
                    <a:bodyPr/>
                    <a:lstStyle/>
                    <a:p>
                      <a:pPr algn="l"/>
                      <a:r>
                        <a:rPr lang="de-DE" sz="1200" b="1" u="none" dirty="0">
                          <a:latin typeface="Fredoka" pitchFamily="2" charset="-79"/>
                          <a:cs typeface="Fredoka" pitchFamily="2" charset="-79"/>
                        </a:rPr>
                        <a:t>Neuformulierung der Ziele?</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Maßnahmen</a:t>
                      </a:r>
                    </a:p>
                  </a:txBody>
                  <a:tcPr>
                    <a:solidFill>
                      <a:schemeClr val="accent2">
                        <a:lumMod val="40000"/>
                        <a:lumOff val="60000"/>
                      </a:schemeClr>
                    </a:solidFill>
                  </a:tcPr>
                </a:tc>
                <a:tc gridSpan="2">
                  <a:txBody>
                    <a:bodyPr/>
                    <a:lstStyle/>
                    <a:p>
                      <a:pPr algn="l"/>
                      <a:r>
                        <a:rPr lang="de-DE" sz="1200" b="1" u="none" dirty="0">
                          <a:latin typeface="Fredoka" pitchFamily="2" charset="-79"/>
                          <a:cs typeface="Fredoka" pitchFamily="2" charset="-79"/>
                        </a:rPr>
                        <a:t>Evaluation der Maßnahmen durch:</a:t>
                      </a:r>
                    </a:p>
                  </a:txBody>
                  <a:tcPr>
                    <a:solidFill>
                      <a:schemeClr val="accent2">
                        <a:lumMod val="40000"/>
                        <a:lumOff val="60000"/>
                      </a:schemeClr>
                    </a:solidFill>
                  </a:tcPr>
                </a:tc>
                <a:tc hMerge="1">
                  <a:txBody>
                    <a:bodyPr/>
                    <a:lstStyle/>
                    <a:p>
                      <a:pPr algn="ctr"/>
                      <a:r>
                        <a:rPr lang="de-DE" sz="1500" dirty="0">
                          <a:latin typeface="Fredoka regular" pitchFamily="2" charset="-79"/>
                          <a:cs typeface="Fredoka regular" pitchFamily="2" charset="-79"/>
                        </a:rPr>
                        <a:t>Evaluation der Maßnahmen durch:</a:t>
                      </a:r>
                    </a:p>
                  </a:txBody>
                  <a:tcPr/>
                </a:tc>
                <a:tc gridSpan="2">
                  <a:txBody>
                    <a:bodyPr/>
                    <a:lstStyle/>
                    <a:p>
                      <a:pPr algn="l"/>
                      <a:r>
                        <a:rPr lang="de-DE" sz="1200" b="1" u="none">
                          <a:latin typeface="Fredoka" pitchFamily="2" charset="-79"/>
                          <a:cs typeface="Fredoka" pitchFamily="2" charset="-79"/>
                        </a:rPr>
                        <a:t>Erneute Zielkontrolle &amp; Analyse von Daten</a:t>
                      </a:r>
                      <a:endParaRPr lang="de-DE" sz="1200" b="1" u="none" dirty="0">
                        <a:latin typeface="Fredoka" pitchFamily="2" charset="-79"/>
                        <a:cs typeface="Fredoka" pitchFamily="2" charset="-79"/>
                      </a:endParaRPr>
                    </a:p>
                  </a:txBody>
                  <a:tcPr>
                    <a:solidFill>
                      <a:schemeClr val="accent2">
                        <a:lumMod val="40000"/>
                        <a:lumOff val="60000"/>
                      </a:schemeClr>
                    </a:solidFill>
                  </a:tcPr>
                </a:tc>
                <a:tc hMerge="1">
                  <a:txBody>
                    <a:bodyPr/>
                    <a:lstStyle/>
                    <a:p>
                      <a:pPr algn="ctr"/>
                      <a:r>
                        <a:rPr lang="de-DE" sz="1500" b="1" u="none">
                          <a:latin typeface="Fredoka regular"/>
                          <a:cs typeface="Fredoka regular"/>
                        </a:rPr>
                        <a:t>Erneute Zielkontrolle &amp; Analyse von Daten</a:t>
                      </a:r>
                      <a:endParaRPr lang="de-DE" sz="1500" dirty="0">
                        <a:latin typeface="Fredoka regular" pitchFamily="2" charset="-79"/>
                        <a:cs typeface="Fredoka regular" pitchFamily="2" charset="-79"/>
                      </a:endParaRPr>
                    </a:p>
                  </a:txBody>
                  <a:tcPr/>
                </a:tc>
                <a:tc>
                  <a:txBody>
                    <a:bodyPr/>
                    <a:lstStyle/>
                    <a:p>
                      <a:pPr algn="l"/>
                      <a:r>
                        <a:rPr lang="de-DE" sz="1200" b="1" u="none" dirty="0">
                          <a:latin typeface="Fredoka" pitchFamily="2" charset="-79"/>
                          <a:cs typeface="Fredoka" pitchFamily="2" charset="-79"/>
                        </a:rPr>
                        <a:t>Weitere Handlungs-schritte</a:t>
                      </a:r>
                    </a:p>
                  </a:txBody>
                  <a:tcPr>
                    <a:solidFill>
                      <a:schemeClr val="accent2">
                        <a:lumMod val="40000"/>
                        <a:lumOff val="60000"/>
                      </a:schemeClr>
                    </a:solidFill>
                  </a:tcPr>
                </a:tc>
                <a:extLst>
                  <a:ext uri="{0D108BD9-81ED-4DB2-BD59-A6C34878D82A}">
                    <a16:rowId xmlns:a16="http://schemas.microsoft.com/office/drawing/2014/main" val="2249777591"/>
                  </a:ext>
                </a:extLst>
              </a:tr>
              <a:tr h="10505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Feststell-</a:t>
                      </a:r>
                      <a:r>
                        <a:rPr lang="de-DE" sz="1100" dirty="0" err="1">
                          <a:solidFill>
                            <a:schemeClr val="tx1"/>
                          </a:solidFill>
                          <a:latin typeface="Fredoka" pitchFamily="2" charset="-79"/>
                          <a:cs typeface="Fredoka" pitchFamily="2" charset="-79"/>
                        </a:rPr>
                        <a:t>ung</a:t>
                      </a:r>
                      <a:r>
                        <a:rPr lang="de-DE" sz="1100" dirty="0">
                          <a:solidFill>
                            <a:schemeClr val="tx1"/>
                          </a:solidFill>
                          <a:latin typeface="Fredoka" pitchFamily="2" charset="-79"/>
                          <a:cs typeface="Fredoka" pitchFamily="2" charset="-79"/>
                        </a:rPr>
                        <a:t> der </a:t>
                      </a:r>
                      <a:r>
                        <a:rPr lang="de-DE" sz="1100" dirty="0" err="1">
                          <a:solidFill>
                            <a:schemeClr val="tx1"/>
                          </a:solidFill>
                          <a:latin typeface="Fredoka" pitchFamily="2" charset="-79"/>
                          <a:cs typeface="Fredoka" pitchFamily="2" charset="-79"/>
                        </a:rPr>
                        <a:t>Lesege-schwin-digkeit</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 &amp; Teil-abschnitt ELFE</a:t>
                      </a: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2er</a:t>
                      </a:r>
                    </a:p>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Vergleich mit Mindeststandards (VERA)/Medianwerte/ Verlaufskurven/ Diagramme</a:t>
                      </a:r>
                      <a:br>
                        <a:rPr lang="de-DE" sz="1100" dirty="0">
                          <a:solidFill>
                            <a:schemeClr val="tx1"/>
                          </a:solidFill>
                          <a:latin typeface="Fredoka" pitchFamily="2" charset="-79"/>
                          <a:cs typeface="Fredoka" pitchFamily="2" charset="-79"/>
                        </a:rPr>
                      </a:br>
                      <a:r>
                        <a:rPr lang="de-DE" sz="1100" dirty="0">
                          <a:solidFill>
                            <a:schemeClr val="tx1"/>
                          </a:solidFill>
                          <a:latin typeface="Fredoka" pitchFamily="2" charset="-79"/>
                          <a:cs typeface="Fredoka" pitchFamily="2" charset="-79"/>
                        </a:rPr>
                        <a:t>z. B. 50 </a:t>
                      </a:r>
                      <a:r>
                        <a:rPr lang="de-DE" sz="1100" dirty="0" err="1">
                          <a:solidFill>
                            <a:schemeClr val="tx1"/>
                          </a:solidFill>
                          <a:latin typeface="Fredoka" pitchFamily="2" charset="-79"/>
                          <a:cs typeface="Fredoka" pitchFamily="2" charset="-79"/>
                        </a:rPr>
                        <a:t>WpM</a:t>
                      </a:r>
                      <a:endParaRPr lang="en-US" sz="1100"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2">
                              <a:lumMod val="50000"/>
                            </a:schemeClr>
                          </a:solidFill>
                          <a:latin typeface="Fredoka regular"/>
                        </a:rPr>
                        <a:t>Vergleich mit Mindeststandards/Medianwerte/Verlaufskurven/Diagramme</a:t>
                      </a:r>
                      <a:br>
                        <a:rPr lang="de-DE" sz="1600" dirty="0">
                          <a:solidFill>
                            <a:schemeClr val="bg2">
                              <a:lumMod val="50000"/>
                            </a:schemeClr>
                          </a:solidFill>
                          <a:latin typeface="Fredoka regular"/>
                        </a:rPr>
                      </a:br>
                      <a:r>
                        <a:rPr lang="de-DE" sz="1600" dirty="0">
                          <a:solidFill>
                            <a:schemeClr val="bg2">
                              <a:lumMod val="50000"/>
                            </a:schemeClr>
                          </a:solidFill>
                          <a:latin typeface="Fredoka regular"/>
                        </a:rPr>
                        <a:t>z. B. 50 </a:t>
                      </a:r>
                      <a:r>
                        <a:rPr lang="de-DE" sz="1600" dirty="0" err="1">
                          <a:solidFill>
                            <a:schemeClr val="bg2">
                              <a:lumMod val="50000"/>
                            </a:schemeClr>
                          </a:solidFill>
                          <a:latin typeface="Fredoka regular"/>
                        </a:rPr>
                        <a:t>WpM</a:t>
                      </a:r>
                      <a:endParaRPr lang="en-US" sz="1600" dirty="0"/>
                    </a:p>
                    <a:p>
                      <a:endParaRPr lang="de-DE" sz="1500" dirty="0">
                        <a:latin typeface="Fredoka regular" pitchFamily="2" charset="-79"/>
                        <a:cs typeface="Fredoka regular" pitchFamily="2" charset="-79"/>
                      </a:endParaRPr>
                    </a:p>
                  </a:txBody>
                  <a:tcPr/>
                </a:tc>
                <a:tc>
                  <a:txBody>
                    <a:bodyPr/>
                    <a:lstStyle/>
                    <a:p>
                      <a:pPr algn="l"/>
                      <a:r>
                        <a:rPr lang="de-DE" sz="1100" b="0" dirty="0">
                          <a:solidFill>
                            <a:schemeClr val="tx1"/>
                          </a:solidFill>
                          <a:latin typeface="Fredoka" pitchFamily="2" charset="-79"/>
                          <a:cs typeface="Fredoka" pitchFamily="2" charset="-79"/>
                        </a:rPr>
                        <a:t>90 % der Kinder lesen bis Ende des SJ 2026 mindestens 65 </a:t>
                      </a:r>
                      <a:r>
                        <a:rPr lang="de-DE" sz="1100" b="0" dirty="0" err="1">
                          <a:solidFill>
                            <a:schemeClr val="tx1"/>
                          </a:solidFill>
                          <a:latin typeface="Fredoka" pitchFamily="2" charset="-79"/>
                          <a:cs typeface="Fredoka" pitchFamily="2" charset="-79"/>
                        </a:rPr>
                        <a:t>Wp</a:t>
                      </a:r>
                      <a:r>
                        <a:rPr lang="de-DE" sz="1100" b="0" dirty="0">
                          <a:solidFill>
                            <a:schemeClr val="tx1"/>
                          </a:solidFill>
                          <a:latin typeface="Fredoka" pitchFamily="2" charset="-79"/>
                          <a:cs typeface="Fredoka" pitchFamily="2" charset="-79"/>
                        </a:rPr>
                        <a:t> / erreichen</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b="0" u="none" dirty="0">
                          <a:solidFill>
                            <a:schemeClr val="tx1"/>
                          </a:solidFill>
                          <a:latin typeface="Fredoka" pitchFamily="2" charset="-79"/>
                          <a:cs typeface="Fredoka" pitchFamily="2" charset="-79"/>
                        </a:rPr>
                        <a:t>Einsatz von </a:t>
                      </a:r>
                      <a:r>
                        <a:rPr lang="de-DE" sz="1100" b="0" u="none" dirty="0" err="1">
                          <a:solidFill>
                            <a:schemeClr val="tx1"/>
                          </a:solidFill>
                          <a:latin typeface="Fredoka" pitchFamily="2" charset="-79"/>
                          <a:cs typeface="Fredoka" pitchFamily="2" charset="-79"/>
                        </a:rPr>
                        <a:t>Lesepat</a:t>
                      </a:r>
                      <a:r>
                        <a:rPr lang="de-DE" sz="1100" b="0" u="none" dirty="0">
                          <a:solidFill>
                            <a:schemeClr val="tx1"/>
                          </a:solidFill>
                          <a:latin typeface="Fredoka" pitchFamily="2" charset="-79"/>
                          <a:cs typeface="Fredoka" pitchFamily="2" charset="-79"/>
                        </a:rPr>
                        <a:t>*innen/ Lese-training</a:t>
                      </a:r>
                    </a:p>
                    <a:p>
                      <a:pPr algn="l"/>
                      <a:endParaRPr lang="de-DE" sz="1100" u="sng"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Beobachtungen während </a:t>
                      </a:r>
                      <a:r>
                        <a:rPr lang="de-DE" sz="1100" dirty="0" err="1">
                          <a:solidFill>
                            <a:schemeClr val="tx1"/>
                          </a:solidFill>
                          <a:latin typeface="Fredoka" pitchFamily="2" charset="-79"/>
                          <a:cs typeface="Fredoka" pitchFamily="2" charset="-79"/>
                        </a:rPr>
                        <a:t>Lesepat</a:t>
                      </a:r>
                      <a:r>
                        <a:rPr lang="de-DE" sz="1100" dirty="0">
                          <a:solidFill>
                            <a:schemeClr val="tx1"/>
                          </a:solidFill>
                          <a:latin typeface="Fredoka" pitchFamily="2" charset="-79"/>
                          <a:cs typeface="Fredoka" pitchFamily="2" charset="-79"/>
                        </a:rPr>
                        <a:t>*innenbesuche; Kurzfeedbacks nach Lesetrainings; </a:t>
                      </a: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aus 2. Halbjahr 2025/26</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1">
                              <a:lumMod val="50000"/>
                            </a:schemeClr>
                          </a:solidFill>
                          <a:latin typeface="Fredoka regular"/>
                        </a:rPr>
                        <a:t>Beobachtungen während </a:t>
                      </a:r>
                      <a:r>
                        <a:rPr lang="de-DE" sz="1600" dirty="0" err="1">
                          <a:solidFill>
                            <a:schemeClr val="bg1">
                              <a:lumMod val="50000"/>
                            </a:schemeClr>
                          </a:solidFill>
                          <a:latin typeface="Fredoka regular"/>
                        </a:rPr>
                        <a:t>Lesepat</a:t>
                      </a:r>
                      <a:r>
                        <a:rPr lang="de-DE" sz="1600" dirty="0">
                          <a:solidFill>
                            <a:schemeClr val="bg1">
                              <a:lumMod val="50000"/>
                            </a:schemeClr>
                          </a:solidFill>
                          <a:latin typeface="Fredoka regular"/>
                        </a:rPr>
                        <a:t>*innenbesuche; Kurzfeedbacks nach Lesetrainings; </a:t>
                      </a:r>
                      <a:r>
                        <a:rPr lang="de-DE" sz="1600" dirty="0" err="1">
                          <a:solidFill>
                            <a:schemeClr val="bg1">
                              <a:lumMod val="50000"/>
                            </a:schemeClr>
                          </a:solidFill>
                          <a:latin typeface="Fredoka regular"/>
                        </a:rPr>
                        <a:t>WpM</a:t>
                      </a:r>
                      <a:r>
                        <a:rPr lang="de-DE" sz="1600" dirty="0">
                          <a:solidFill>
                            <a:schemeClr val="bg1">
                              <a:lumMod val="50000"/>
                            </a:schemeClr>
                          </a:solidFill>
                          <a:latin typeface="Fredoka regular"/>
                        </a:rPr>
                        <a:t>-Werte aus 2. Halbjahr 2025/26</a:t>
                      </a:r>
                    </a:p>
                    <a:p>
                      <a:endParaRPr lang="de-DE" sz="1500" dirty="0">
                        <a:latin typeface="Fredoka regular" pitchFamily="2" charset="-79"/>
                        <a:cs typeface="Fredoka regular" pitchFamily="2" charset="-79"/>
                      </a:endParaRPr>
                    </a:p>
                  </a:txBody>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im Schnitt höher; Eindrücke der Kinder positiv; Eltern teilweise skeptisch</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400" dirty="0" err="1">
                          <a:solidFill>
                            <a:schemeClr val="tx1"/>
                          </a:solidFill>
                          <a:latin typeface="Fredoka regular"/>
                          <a:cs typeface="Fredoka regular"/>
                        </a:rPr>
                        <a:t>WpM</a:t>
                      </a:r>
                      <a:r>
                        <a:rPr lang="de-DE" sz="1400" dirty="0">
                          <a:solidFill>
                            <a:schemeClr val="tx1"/>
                          </a:solidFill>
                          <a:latin typeface="Fredoka regular"/>
                          <a:cs typeface="Fredoka regular"/>
                        </a:rPr>
                        <a:t>-Werte im Schnitt höher; Eindrücke der Kinder positiv; Eltern teilweise skeptisch</a:t>
                      </a:r>
                      <a:endParaRPr lang="de-DE" sz="1500" dirty="0">
                        <a:latin typeface="Fredoka regular" pitchFamily="2" charset="-79"/>
                        <a:cs typeface="Fredoka regular" pitchFamily="2" charset="-79"/>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Wir führen das Lesetraining weiter/nicht weiter/ angepasst durch</a:t>
                      </a:r>
                    </a:p>
                  </a:txBody>
                  <a:tcPr>
                    <a:solidFill>
                      <a:schemeClr val="accent2">
                        <a:lumMod val="40000"/>
                        <a:lumOff val="60000"/>
                      </a:schemeClr>
                    </a:solidFill>
                  </a:tcPr>
                </a:tc>
                <a:extLst>
                  <a:ext uri="{0D108BD9-81ED-4DB2-BD59-A6C34878D82A}">
                    <a16:rowId xmlns:a16="http://schemas.microsoft.com/office/drawing/2014/main" val="1347431108"/>
                  </a:ext>
                </a:extLst>
              </a:tr>
              <a:tr h="1339009">
                <a:tc>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Antolin; Befragung der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Ausgewählte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defRPr/>
                      </a:pPr>
                      <a:endParaRPr lang="en-US" dirty="0">
                        <a:solidFill>
                          <a:schemeClr val="tx1"/>
                        </a:solidFill>
                      </a:endParaRPr>
                    </a:p>
                  </a:txBody>
                  <a:tcPr>
                    <a:solidFill>
                      <a:schemeClr val="accent2">
                        <a:lumMod val="40000"/>
                        <a:lumOff val="60000"/>
                      </a:schemeClr>
                    </a:solidFill>
                  </a:tcPr>
                </a:tc>
                <a:tc hMerge="1">
                  <a:txBody>
                    <a:bodyPr/>
                    <a:lstStyle/>
                    <a:p>
                      <a:pPr>
                        <a:defRPr/>
                      </a:pPr>
                      <a:endParaRPr lang="en-US" dirty="0">
                        <a:solidFill>
                          <a:schemeClr val="tx1"/>
                        </a:solidFill>
                      </a:endParaRPr>
                    </a:p>
                  </a:txBody>
                  <a:tcPr>
                    <a:solidFill>
                      <a:schemeClr val="accent2">
                        <a:lumMod val="40000"/>
                        <a:lumOff val="60000"/>
                      </a:schemeClr>
                    </a:solidFill>
                  </a:tcPr>
                </a:tc>
                <a:tc>
                  <a:txBody>
                    <a:bodyPr/>
                    <a:lstStyle/>
                    <a:p>
                      <a:pPr marL="0" marR="0" lvl="0" indent="0" algn="l" defTabSz="914400" rtl="0">
                        <a:lnSpc>
                          <a:spcPct val="100000"/>
                        </a:lnSpc>
                        <a:spcBef>
                          <a:spcPts val="0"/>
                        </a:spcBef>
                        <a:spcAft>
                          <a:spcPts val="0"/>
                        </a:spcAft>
                        <a:buClrTx/>
                        <a:buSzTx/>
                        <a:buFontTx/>
                        <a:buNone/>
                        <a:defRPr/>
                      </a:pPr>
                      <a:r>
                        <a:rPr lang="en-US" sz="1100" dirty="0" err="1">
                          <a:solidFill>
                            <a:schemeClr val="tx1"/>
                          </a:solidFill>
                        </a:rPr>
                        <a:t>Kooperation</a:t>
                      </a:r>
                      <a:r>
                        <a:rPr lang="en-US" sz="1100" dirty="0">
                          <a:solidFill>
                            <a:schemeClr val="tx1"/>
                          </a:solidFill>
                        </a:rPr>
                        <a:t> </a:t>
                      </a:r>
                      <a:r>
                        <a:rPr lang="en-US" sz="1100" dirty="0" err="1">
                          <a:solidFill>
                            <a:schemeClr val="tx1"/>
                          </a:solidFill>
                        </a:rPr>
                        <a:t>mit</a:t>
                      </a:r>
                      <a:r>
                        <a:rPr lang="en-US" sz="1100" dirty="0">
                          <a:solidFill>
                            <a:schemeClr val="tx1"/>
                          </a:solidFill>
                        </a:rPr>
                        <a:t> </a:t>
                      </a:r>
                      <a:r>
                        <a:rPr lang="en-US" sz="1100" dirty="0" err="1">
                          <a:solidFill>
                            <a:schemeClr val="tx1"/>
                          </a:solidFill>
                        </a:rPr>
                        <a:t>Bücherei</a:t>
                      </a:r>
                      <a:r>
                        <a:rPr lang="en-US" sz="1100" dirty="0">
                          <a:solidFill>
                            <a:schemeClr val="tx1"/>
                          </a:solidFill>
                        </a:rPr>
                        <a:t>; </a:t>
                      </a:r>
                      <a:r>
                        <a:rPr lang="en-US" sz="1100" dirty="0" err="1">
                          <a:solidFill>
                            <a:schemeClr val="tx1"/>
                          </a:solidFill>
                        </a:rPr>
                        <a:t>Einrichtung</a:t>
                      </a:r>
                      <a:r>
                        <a:rPr lang="en-US" sz="1100" dirty="0">
                          <a:solidFill>
                            <a:schemeClr val="tx1"/>
                          </a:solidFill>
                        </a:rPr>
                        <a:t> </a:t>
                      </a:r>
                      <a:r>
                        <a:rPr lang="en-US" sz="1100" dirty="0" err="1">
                          <a:solidFill>
                            <a:schemeClr val="tx1"/>
                          </a:solidFill>
                        </a:rPr>
                        <a:t>einer</a:t>
                      </a:r>
                      <a:r>
                        <a:rPr lang="en-US" sz="1100" dirty="0">
                          <a:solidFill>
                            <a:schemeClr val="tx1"/>
                          </a:solidFill>
                        </a:rPr>
                        <a:t> </a:t>
                      </a:r>
                      <a:r>
                        <a:rPr lang="en-US" sz="1100" dirty="0" err="1">
                          <a:solidFill>
                            <a:schemeClr val="tx1"/>
                          </a:solidFill>
                        </a:rPr>
                        <a:t>gemütlichen</a:t>
                      </a:r>
                      <a:r>
                        <a:rPr lang="en-US" sz="1100" dirty="0">
                          <a:solidFill>
                            <a:schemeClr val="tx1"/>
                          </a:solidFill>
                        </a:rPr>
                        <a:t> </a:t>
                      </a:r>
                      <a:r>
                        <a:rPr lang="en-US" sz="1100" dirty="0" err="1">
                          <a:solidFill>
                            <a:schemeClr val="tx1"/>
                          </a:solidFill>
                        </a:rPr>
                        <a:t>Leseecke</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lgn="l">
                        <a:defRPr/>
                      </a:pPr>
                      <a:endParaRPr lang="de-DE" sz="1100" dirty="0">
                        <a:solidFill>
                          <a:schemeClr val="tx1"/>
                        </a:solidFill>
                        <a:latin typeface="Fredoka regular"/>
                      </a:endParaRPr>
                    </a:p>
                  </a:txBody>
                  <a:tcPr>
                    <a:solidFill>
                      <a:schemeClr val="accent2">
                        <a:lumMod val="40000"/>
                        <a:lumOff val="60000"/>
                      </a:schemeClr>
                    </a:solidFill>
                  </a:tcPr>
                </a:tc>
                <a:tc hMerge="1">
                  <a:txBody>
                    <a:bodyPr/>
                    <a:lstStyle/>
                    <a:p>
                      <a:endParaRPr/>
                    </a:p>
                  </a:txBody>
                  <a:tcPr/>
                </a:tc>
                <a:tc gridSpan="2">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hMerge="1">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extLst>
                  <a:ext uri="{0D108BD9-81ED-4DB2-BD59-A6C34878D82A}">
                    <a16:rowId xmlns:a16="http://schemas.microsoft.com/office/drawing/2014/main" val="2219840230"/>
                  </a:ext>
                </a:extLst>
              </a:tr>
            </a:tbl>
          </a:graphicData>
        </a:graphic>
      </p:graphicFrame>
      <p:sp>
        <p:nvSpPr>
          <p:cNvPr id="6" name="Rechteck 5">
            <a:extLst>
              <a:ext uri="{FF2B5EF4-FFF2-40B4-BE49-F238E27FC236}">
                <a16:creationId xmlns:a16="http://schemas.microsoft.com/office/drawing/2014/main" id="{F0696FED-88A0-4FFB-8DD0-6027E12C3538}"/>
              </a:ext>
            </a:extLst>
          </p:cNvPr>
          <p:cNvSpPr/>
          <p:nvPr/>
        </p:nvSpPr>
        <p:spPr bwMode="auto">
          <a:xfrm>
            <a:off x="3083442" y="2517333"/>
            <a:ext cx="8995691" cy="3755876"/>
          </a:xfrm>
          <a:prstGeom prst="rect">
            <a:avLst/>
          </a:prstGeom>
          <a:solidFill>
            <a:schemeClr val="accent2">
              <a:lumMod val="40000"/>
              <a:lumOff val="60000"/>
            </a:schemeClr>
          </a:solidFill>
          <a:ln w="12700" cap="flat">
            <a:no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Kantumruy Pro"/>
              <a:ea typeface="Kantumruy Pro"/>
              <a:cs typeface="Kantumruy Pro"/>
            </a:endParaRPr>
          </a:p>
        </p:txBody>
      </p:sp>
      <p:sp>
        <p:nvSpPr>
          <p:cNvPr id="2" name="Textfeld 2">
            <a:extLst>
              <a:ext uri="{FF2B5EF4-FFF2-40B4-BE49-F238E27FC236}">
                <a16:creationId xmlns:a16="http://schemas.microsoft.com/office/drawing/2014/main" id="{41BE0562-0B62-DE5B-7A99-11F08C341688}"/>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23</a:t>
            </a:r>
          </a:p>
        </p:txBody>
      </p:sp>
    </p:spTree>
    <p:extLst>
      <p:ext uri="{BB962C8B-B14F-4D97-AF65-F5344CB8AC3E}">
        <p14:creationId xmlns:p14="http://schemas.microsoft.com/office/powerpoint/2010/main" val="227518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FFDD403-D1B7-4EA5-9BC5-F9608B816592}"/>
              </a:ext>
            </a:extLst>
          </p:cNvPr>
          <p:cNvGraphicFramePr>
            <a:graphicFrameLocks noGrp="1"/>
          </p:cNvGraphicFramePr>
          <p:nvPr>
            <p:extLst>
              <p:ext uri="{D42A27DB-BD31-4B8C-83A1-F6EECF244321}">
                <p14:modId xmlns:p14="http://schemas.microsoft.com/office/powerpoint/2010/main" val="2114086504"/>
              </p:ext>
            </p:extLst>
          </p:nvPr>
        </p:nvGraphicFramePr>
        <p:xfrm>
          <a:off x="112867" y="233916"/>
          <a:ext cx="11966266" cy="5684104"/>
        </p:xfrm>
        <a:graphic>
          <a:graphicData uri="http://schemas.openxmlformats.org/drawingml/2006/table">
            <a:tbl>
              <a:tblPr firstRow="1" bandRow="1">
                <a:tableStyleId>{5940675A-B579-460E-94D1-54222C63F5DA}</a:tableStyleId>
              </a:tblPr>
              <a:tblGrid>
                <a:gridCol w="967922">
                  <a:extLst>
                    <a:ext uri="{9D8B030D-6E8A-4147-A177-3AD203B41FA5}">
                      <a16:colId xmlns:a16="http://schemas.microsoft.com/office/drawing/2014/main" val="1202077016"/>
                    </a:ext>
                  </a:extLst>
                </a:gridCol>
                <a:gridCol w="1031106">
                  <a:extLst>
                    <a:ext uri="{9D8B030D-6E8A-4147-A177-3AD203B41FA5}">
                      <a16:colId xmlns:a16="http://schemas.microsoft.com/office/drawing/2014/main" val="4001808009"/>
                    </a:ext>
                  </a:extLst>
                </a:gridCol>
                <a:gridCol w="964145">
                  <a:extLst>
                    <a:ext uri="{9D8B030D-6E8A-4147-A177-3AD203B41FA5}">
                      <a16:colId xmlns:a16="http://schemas.microsoft.com/office/drawing/2014/main" val="2922463855"/>
                    </a:ext>
                  </a:extLst>
                </a:gridCol>
                <a:gridCol w="916669">
                  <a:extLst>
                    <a:ext uri="{9D8B030D-6E8A-4147-A177-3AD203B41FA5}">
                      <a16:colId xmlns:a16="http://schemas.microsoft.com/office/drawing/2014/main" val="3114944170"/>
                    </a:ext>
                  </a:extLst>
                </a:gridCol>
                <a:gridCol w="682207">
                  <a:extLst>
                    <a:ext uri="{9D8B030D-6E8A-4147-A177-3AD203B41FA5}">
                      <a16:colId xmlns:a16="http://schemas.microsoft.com/office/drawing/2014/main" val="1724741471"/>
                    </a:ext>
                  </a:extLst>
                </a:gridCol>
                <a:gridCol w="1178400">
                  <a:extLst>
                    <a:ext uri="{9D8B030D-6E8A-4147-A177-3AD203B41FA5}">
                      <a16:colId xmlns:a16="http://schemas.microsoft.com/office/drawing/2014/main" val="400118896"/>
                    </a:ext>
                  </a:extLst>
                </a:gridCol>
                <a:gridCol w="1331214">
                  <a:extLst>
                    <a:ext uri="{9D8B030D-6E8A-4147-A177-3AD203B41FA5}">
                      <a16:colId xmlns:a16="http://schemas.microsoft.com/office/drawing/2014/main" val="1045934714"/>
                    </a:ext>
                  </a:extLst>
                </a:gridCol>
                <a:gridCol w="958669">
                  <a:extLst>
                    <a:ext uri="{9D8B030D-6E8A-4147-A177-3AD203B41FA5}">
                      <a16:colId xmlns:a16="http://schemas.microsoft.com/office/drawing/2014/main" val="1749135222"/>
                    </a:ext>
                  </a:extLst>
                </a:gridCol>
                <a:gridCol w="1119600">
                  <a:extLst>
                    <a:ext uri="{9D8B030D-6E8A-4147-A177-3AD203B41FA5}">
                      <a16:colId xmlns:a16="http://schemas.microsoft.com/office/drawing/2014/main" val="1203931494"/>
                    </a:ext>
                  </a:extLst>
                </a:gridCol>
                <a:gridCol w="229777">
                  <a:extLst>
                    <a:ext uri="{9D8B030D-6E8A-4147-A177-3AD203B41FA5}">
                      <a16:colId xmlns:a16="http://schemas.microsoft.com/office/drawing/2014/main" val="2774263883"/>
                    </a:ext>
                  </a:extLst>
                </a:gridCol>
                <a:gridCol w="1235044">
                  <a:extLst>
                    <a:ext uri="{9D8B030D-6E8A-4147-A177-3AD203B41FA5}">
                      <a16:colId xmlns:a16="http://schemas.microsoft.com/office/drawing/2014/main" val="4161291792"/>
                    </a:ext>
                  </a:extLst>
                </a:gridCol>
                <a:gridCol w="1351513">
                  <a:extLst>
                    <a:ext uri="{9D8B030D-6E8A-4147-A177-3AD203B41FA5}">
                      <a16:colId xmlns:a16="http://schemas.microsoft.com/office/drawing/2014/main" val="3438364564"/>
                    </a:ext>
                  </a:extLst>
                </a:gridCol>
              </a:tblGrid>
              <a:tr h="343336">
                <a:tc gridSpan="4">
                  <a:txBody>
                    <a:bodyPr/>
                    <a:lstStyle/>
                    <a:p>
                      <a:pPr algn="l"/>
                      <a:r>
                        <a:rPr lang="de-DE" sz="1200" b="1" dirty="0">
                          <a:latin typeface="Fredoka" pitchFamily="2" charset="-79"/>
                          <a:cs typeface="Fredoka" pitchFamily="2" charset="-79"/>
                        </a:rPr>
                        <a:t>Verantwortliches Team: </a:t>
                      </a:r>
                      <a:r>
                        <a:rPr lang="de-DE" sz="1100" b="0" dirty="0">
                          <a:latin typeface="Fredoka" pitchFamily="2" charset="-79"/>
                          <a:cs typeface="Fredoka" pitchFamily="2" charset="-79"/>
                        </a:rPr>
                        <a:t>1/2</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sz="1500" b="1"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Hauptverantwortliche: </a:t>
                      </a:r>
                      <a:r>
                        <a:rPr lang="de-DE" sz="1100" b="0" dirty="0">
                          <a:latin typeface="Fredoka" pitchFamily="2" charset="-79"/>
                          <a:cs typeface="Fredoka" pitchFamily="2" charset="-79"/>
                        </a:rPr>
                        <a:t>Judith &amp; Klaus</a:t>
                      </a:r>
                      <a:endParaRPr lang="de-DE" sz="16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b="1" dirty="0">
                        <a:latin typeface="Fredoka regular"/>
                        <a:cs typeface="Fredoka regular"/>
                      </a:endParaRPr>
                    </a:p>
                  </a:txBody>
                  <a:tcPr/>
                </a:tc>
                <a:tc gridSpan="2">
                  <a:txBody>
                    <a:bodyPr/>
                    <a:lstStyle/>
                    <a:p>
                      <a:pPr algn="l"/>
                      <a:r>
                        <a:rPr lang="de-DE" sz="1200" b="1" dirty="0">
                          <a:latin typeface="Fredoka" pitchFamily="2" charset="-79"/>
                          <a:cs typeface="Fredoka" pitchFamily="2" charset="-79"/>
                        </a:rPr>
                        <a:t>Zeitraum: </a:t>
                      </a:r>
                      <a:r>
                        <a:rPr lang="de-DE" sz="1100" b="0" dirty="0">
                          <a:latin typeface="Fredoka" pitchFamily="2" charset="-79"/>
                          <a:cs typeface="Fredoka" pitchFamily="2" charset="-79"/>
                        </a:rPr>
                        <a:t>2025-2027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extLst>
                  <a:ext uri="{0D108BD9-81ED-4DB2-BD59-A6C34878D82A}">
                    <a16:rowId xmlns:a16="http://schemas.microsoft.com/office/drawing/2014/main" val="2445931238"/>
                  </a:ext>
                </a:extLst>
              </a:tr>
              <a:tr h="262635">
                <a:tc gridSpan="12">
                  <a:txBody>
                    <a:bodyPr/>
                    <a:lstStyle/>
                    <a:p>
                      <a:pPr algn="l"/>
                      <a:r>
                        <a:rPr lang="de-DE" sz="1200" b="1" dirty="0">
                          <a:latin typeface="Fredoka" pitchFamily="2" charset="-79"/>
                          <a:cs typeface="Fredoka" pitchFamily="2" charset="-79"/>
                        </a:rPr>
                        <a:t>Thema: </a:t>
                      </a:r>
                      <a:r>
                        <a:rPr lang="de-DE" sz="1100" b="0" dirty="0">
                          <a:latin typeface="Fredoka" pitchFamily="2" charset="-79"/>
                          <a:cs typeface="Fredoka" pitchFamily="2" charset="-79"/>
                        </a:rPr>
                        <a:t>Lesekompetenz</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717286144"/>
                  </a:ext>
                </a:extLst>
              </a:tr>
              <a:tr h="1065129">
                <a:tc gridSpan="8">
                  <a:txBody>
                    <a:bodyPr/>
                    <a:lstStyle/>
                    <a:p>
                      <a:pPr algn="l"/>
                      <a:r>
                        <a:rPr lang="de-DE" sz="1200" b="1" dirty="0">
                          <a:solidFill>
                            <a:schemeClr val="tx1"/>
                          </a:solidFill>
                          <a:latin typeface="Fredoka" pitchFamily="2" charset="-79"/>
                          <a:cs typeface="Fredoka" pitchFamily="2" charset="-79"/>
                        </a:rPr>
                        <a:t>Sammlung themenspezifischer Beobachtungen/Erfahrungen:</a:t>
                      </a:r>
                    </a:p>
                    <a:p>
                      <a:pPr algn="l"/>
                      <a:r>
                        <a:rPr lang="de-DE" sz="1100" b="0" dirty="0">
                          <a:solidFill>
                            <a:schemeClr val="tx1"/>
                          </a:solidFill>
                          <a:latin typeface="Fredoka" pitchFamily="2" charset="-79"/>
                          <a:cs typeface="Fredoka" pitchFamily="2" charset="-79"/>
                        </a:rPr>
                        <a:t>Große Unterschiede zwischen einzelnen Kindern</a:t>
                      </a:r>
                      <a:r>
                        <a:rPr lang="de-DE" sz="1100" dirty="0">
                          <a:solidFill>
                            <a:schemeClr val="tx1"/>
                          </a:solidFill>
                          <a:latin typeface="Fredoka" pitchFamily="2" charset="-79"/>
                          <a:cs typeface="Fredoka" pitchFamily="2" charset="-79"/>
                        </a:rPr>
                        <a:t> in der Klasse </a:t>
                      </a:r>
                      <a:r>
                        <a:rPr lang="de-DE" sz="1100" dirty="0">
                          <a:solidFill>
                            <a:schemeClr val="tx1"/>
                          </a:solidFill>
                          <a:latin typeface="Fredoka" pitchFamily="2" charset="-79"/>
                          <a:cs typeface="Fredoka" pitchFamily="2" charset="-79"/>
                          <a:sym typeface="Wingdings" panose="05000000000000000000" pitchFamily="2" charset="2"/>
                        </a:rPr>
                        <a:t></a:t>
                      </a:r>
                      <a:r>
                        <a:rPr lang="de-DE" sz="1100" dirty="0">
                          <a:solidFill>
                            <a:schemeClr val="tx1"/>
                          </a:solidFill>
                          <a:latin typeface="Fredoka" pitchFamily="2" charset="-79"/>
                          <a:cs typeface="Fredoka" pitchFamily="2" charset="-79"/>
                        </a:rPr>
                        <a:t> Einige lesen schon sicher, andere sehr unsicher.</a:t>
                      </a:r>
                    </a:p>
                    <a:p>
                      <a:pPr algn="l"/>
                      <a:r>
                        <a:rPr lang="de-DE" sz="1100" dirty="0">
                          <a:solidFill>
                            <a:schemeClr val="tx1"/>
                          </a:solidFill>
                          <a:latin typeface="Fredoka" pitchFamily="2" charset="-79"/>
                          <a:cs typeface="Fredoka" pitchFamily="2" charset="-79"/>
                        </a:rPr>
                        <a:t>Nur wenige Kinder </a:t>
                      </a:r>
                      <a:r>
                        <a:rPr lang="de-DE" sz="1100" b="0" dirty="0">
                          <a:solidFill>
                            <a:schemeClr val="tx1"/>
                          </a:solidFill>
                          <a:latin typeface="Fredoka" pitchFamily="2" charset="-79"/>
                          <a:cs typeface="Fredoka" pitchFamily="2" charset="-79"/>
                        </a:rPr>
                        <a:t>lesen freiwillig </a:t>
                      </a:r>
                      <a:r>
                        <a:rPr lang="de-DE" sz="1100" dirty="0">
                          <a:solidFill>
                            <a:schemeClr val="tx1"/>
                          </a:solidFill>
                          <a:latin typeface="Fredoka" pitchFamily="2" charset="-79"/>
                          <a:cs typeface="Fredoka" pitchFamily="2" charset="-79"/>
                        </a:rPr>
                        <a:t>in der Freizeit oder bringen eigene Bücher mit.</a:t>
                      </a:r>
                    </a:p>
                    <a:p>
                      <a:pPr algn="l"/>
                      <a:r>
                        <a:rPr lang="de-DE" sz="1100" dirty="0">
                          <a:solidFill>
                            <a:schemeClr val="tx1"/>
                          </a:solidFill>
                          <a:latin typeface="Fredoka" pitchFamily="2" charset="-79"/>
                          <a:cs typeface="Fredoka" pitchFamily="2" charset="-79"/>
                        </a:rPr>
                        <a:t>In Antolin sind </a:t>
                      </a:r>
                      <a:r>
                        <a:rPr lang="de-DE" sz="1100" b="0" dirty="0">
                          <a:solidFill>
                            <a:schemeClr val="tx1"/>
                          </a:solidFill>
                          <a:latin typeface="Fredoka" pitchFamily="2" charset="-79"/>
                          <a:cs typeface="Fredoka" pitchFamily="2" charset="-79"/>
                        </a:rPr>
                        <a:t>kaum Punkte gesammelt </a:t>
                      </a:r>
                      <a:r>
                        <a:rPr lang="de-DE" sz="1100" dirty="0">
                          <a:solidFill>
                            <a:schemeClr val="tx1"/>
                          </a:solidFill>
                          <a:latin typeface="Fredoka" pitchFamily="2" charset="-79"/>
                          <a:cs typeface="Fredoka" pitchFamily="2" charset="-79"/>
                        </a:rPr>
                        <a:t>worden.</a:t>
                      </a:r>
                      <a:endParaRPr lang="de-DE" sz="1100" b="1"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sz="1400" b="1" dirty="0">
                        <a:solidFill>
                          <a:schemeClr val="tx1"/>
                        </a:solidFill>
                        <a:latin typeface="Fredoka regular"/>
                      </a:endParaRPr>
                    </a:p>
                  </a:txBody>
                  <a:tcPr/>
                </a:tc>
                <a:tc gridSpan="4">
                  <a:txBody>
                    <a:bodyPr/>
                    <a:lstStyle/>
                    <a:p>
                      <a:pPr algn="l"/>
                      <a:r>
                        <a:rPr lang="de-DE" sz="1200" b="1" dirty="0">
                          <a:latin typeface="Fredoka" pitchFamily="2" charset="-79"/>
                          <a:cs typeface="Fredoka" pitchFamily="2" charset="-79"/>
                          <a:sym typeface="Wingdings" panose="05000000000000000000" pitchFamily="2" charset="2"/>
                        </a:rPr>
                        <a:t> Hypothese: </a:t>
                      </a:r>
                      <a:r>
                        <a:rPr lang="de-DE" sz="1100" dirty="0">
                          <a:latin typeface="Fredoka" pitchFamily="2" charset="-79"/>
                          <a:cs typeface="Fredoka" pitchFamily="2" charset="-79"/>
                        </a:rPr>
                        <a:t>Wir vermuten, dass ein relevanter Anteil unserer </a:t>
                      </a:r>
                      <a:r>
                        <a:rPr lang="de-DE" sz="1100" dirty="0" err="1">
                          <a:latin typeface="Fredoka" pitchFamily="2" charset="-79"/>
                          <a:cs typeface="Fredoka" pitchFamily="2" charset="-79"/>
                        </a:rPr>
                        <a:t>Schüler:innen</a:t>
                      </a:r>
                      <a:r>
                        <a:rPr lang="de-DE" sz="1100" dirty="0">
                          <a:latin typeface="Fredoka" pitchFamily="2" charset="-79"/>
                          <a:cs typeface="Fredoka" pitchFamily="2" charset="-79"/>
                        </a:rPr>
                        <a:t> in Jahrgang 2 im Bereich Leseverstehen unter dem altersgemäßen Kompetenzniveau liegt und dadurch ein erhöhtes Risiko besteht, die Mindeststandards in Klasse 3 nicht zu erreichen.</a:t>
                      </a:r>
                      <a:endParaRPr lang="de-DE" sz="11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39779847"/>
                  </a:ext>
                </a:extLst>
              </a:tr>
              <a:tr h="262635">
                <a:tc gridSpan="12">
                  <a:txBody>
                    <a:bodyPr/>
                    <a:lstStyle/>
                    <a:p>
                      <a:pPr algn="l"/>
                      <a:r>
                        <a:rPr lang="de-DE" sz="1200" b="1" dirty="0">
                          <a:latin typeface="Fredoka" pitchFamily="2" charset="-79"/>
                          <a:cs typeface="Fredoka" pitchFamily="2" charset="-79"/>
                        </a:rPr>
                        <a:t>Langfristiges Ziel: </a:t>
                      </a:r>
                      <a:r>
                        <a:rPr lang="de-DE" sz="1100" b="0" dirty="0">
                          <a:latin typeface="Fredoka" pitchFamily="2" charset="-79"/>
                          <a:cs typeface="Fredoka" pitchFamily="2" charset="-79"/>
                        </a:rPr>
                        <a:t>Die Lesekompetenz der </a:t>
                      </a:r>
                      <a:r>
                        <a:rPr lang="de-DE" sz="1100" b="0" dirty="0" err="1">
                          <a:latin typeface="Fredoka" pitchFamily="2" charset="-79"/>
                          <a:cs typeface="Fredoka" pitchFamily="2" charset="-79"/>
                        </a:rPr>
                        <a:t>Schüler:innen</a:t>
                      </a:r>
                      <a:r>
                        <a:rPr lang="de-DE" sz="1100" b="0" dirty="0">
                          <a:latin typeface="Fredoka" pitchFamily="2" charset="-79"/>
                          <a:cs typeface="Fredoka" pitchFamily="2" charset="-79"/>
                        </a:rPr>
                        <a:t> soll bis zum Ende der Klasse 2 gesteigert werden.</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523955297"/>
                  </a:ext>
                </a:extLst>
              </a:tr>
              <a:tr h="328580">
                <a:tc gridSpan="6">
                  <a:txBody>
                    <a:bodyPr/>
                    <a:lstStyle/>
                    <a:p>
                      <a:pPr algn="l"/>
                      <a:r>
                        <a:rPr lang="de-DE" sz="1200" b="1" dirty="0">
                          <a:latin typeface="Fredoka" pitchFamily="2" charset="-79"/>
                          <a:cs typeface="Fredoka" pitchFamily="2" charset="-79"/>
                        </a:rPr>
                        <a:t>Phase 1 – Daten sammeln &amp; Ziele setzen: </a:t>
                      </a:r>
                      <a:r>
                        <a:rPr lang="de-DE" sz="1200" b="0" dirty="0">
                          <a:latin typeface="Fredoka" pitchFamily="2" charset="-79"/>
                          <a:cs typeface="Fredoka" pitchFamily="2" charset="-79"/>
                        </a:rPr>
                        <a:t>1. Halbjahr 2025/26</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tc gridSpan="6">
                  <a:txBody>
                    <a:bodyPr/>
                    <a:lstStyle/>
                    <a:p>
                      <a:pPr algn="l"/>
                      <a:r>
                        <a:rPr lang="de-DE" sz="1200" b="1" dirty="0">
                          <a:latin typeface="Fredoka" pitchFamily="2" charset="-79"/>
                          <a:cs typeface="Fredoka" pitchFamily="2" charset="-79"/>
                        </a:rPr>
                        <a:t>Phase 2 – Maßnahmen ableiten &amp; evaluieren: </a:t>
                      </a:r>
                      <a:r>
                        <a:rPr lang="de-DE" sz="1100" b="0" dirty="0">
                          <a:latin typeface="Fredoka" pitchFamily="2" charset="-79"/>
                          <a:cs typeface="Fredoka" pitchFamily="2" charset="-79"/>
                        </a:rPr>
                        <a:t>2. Halbjahr 2025/26 – 1. Halbjahr 2026/27</a:t>
                      </a:r>
                      <a:endParaRPr lang="de-DE" sz="1200" b="1" dirty="0">
                        <a:latin typeface="Fredoka" pitchFamily="2" charset="-79"/>
                        <a:cs typeface="Fredoka" pitchFamily="2" charset="-79"/>
                      </a:endParaRPr>
                    </a:p>
                  </a:txBody>
                  <a:tcPr>
                    <a:solidFill>
                      <a:schemeClr val="accent2">
                        <a:lumMod val="40000"/>
                        <a:lumOff val="60000"/>
                      </a:schemeClr>
                    </a:solidFill>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a:p>
                  </a:txBody>
                  <a:tcPr/>
                </a:tc>
                <a:tc hMerge="1">
                  <a:txBody>
                    <a:bodyPr/>
                    <a:lstStyle/>
                    <a:p>
                      <a:endParaRPr lang="de-DE" sz="1500" dirty="0">
                        <a:latin typeface="Fredoka regular" pitchFamily="2" charset="-79"/>
                        <a:cs typeface="Fredoka regular" pitchFamily="2" charset="-79"/>
                      </a:endParaRPr>
                    </a:p>
                  </a:txBody>
                  <a:tcPr/>
                </a:tc>
                <a:tc hMerge="1">
                  <a:txBody>
                    <a:bodyPr/>
                    <a:lstStyle/>
                    <a:p>
                      <a:endParaRPr lang="de-DE" sz="1500" dirty="0">
                        <a:latin typeface="Fredoka regular" pitchFamily="2" charset="-79"/>
                        <a:cs typeface="Fredoka regular" pitchFamily="2" charset="-79"/>
                      </a:endParaRPr>
                    </a:p>
                  </a:txBody>
                  <a:tcPr/>
                </a:tc>
                <a:extLst>
                  <a:ext uri="{0D108BD9-81ED-4DB2-BD59-A6C34878D82A}">
                    <a16:rowId xmlns:a16="http://schemas.microsoft.com/office/drawing/2014/main" val="3419486160"/>
                  </a:ext>
                </a:extLst>
              </a:tr>
              <a:tr h="962130">
                <a:tc>
                  <a:txBody>
                    <a:bodyPr/>
                    <a:lstStyle/>
                    <a:p>
                      <a:pPr algn="l"/>
                      <a:r>
                        <a:rPr lang="de-DE" sz="1200" b="1" u="none" dirty="0">
                          <a:latin typeface="Fredoka" pitchFamily="2" charset="-79"/>
                          <a:cs typeface="Fredoka" pitchFamily="2" charset="-79"/>
                        </a:rPr>
                        <a:t>Teilziel</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Daten-erhebung durch:</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Ziel-gruppe</a:t>
                      </a:r>
                    </a:p>
                  </a:txBody>
                  <a:tcPr>
                    <a:solidFill>
                      <a:schemeClr val="accent2">
                        <a:lumMod val="40000"/>
                        <a:lumOff val="60000"/>
                      </a:schemeClr>
                    </a:solidFill>
                  </a:tcPr>
                </a:tc>
                <a:tc gridSpan="2">
                  <a:txBody>
                    <a:bodyPr/>
                    <a:lstStyle/>
                    <a:p>
                      <a:pPr algn="l"/>
                      <a:r>
                        <a:rPr lang="de-DE" sz="1200" b="0" u="none" dirty="0">
                          <a:latin typeface="Fredoka" pitchFamily="2" charset="-79"/>
                          <a:cs typeface="Fredoka" pitchFamily="2" charset="-79"/>
                        </a:rPr>
                        <a:t>Gemeinsamer Austausch </a:t>
                      </a:r>
                      <a:r>
                        <a:rPr lang="de-DE" sz="1200" b="1" u="none" dirty="0">
                          <a:latin typeface="Fredoka" pitchFamily="2" charset="-79"/>
                          <a:cs typeface="Fredoka" pitchFamily="2" charset="-79"/>
                        </a:rPr>
                        <a:t>Analyse des Ist-Stands</a:t>
                      </a:r>
                    </a:p>
                  </a:txBody>
                  <a:tcPr>
                    <a:solidFill>
                      <a:schemeClr val="accent2">
                        <a:lumMod val="40000"/>
                        <a:lumOff val="60000"/>
                      </a:schemeClr>
                    </a:solidFill>
                  </a:tcPr>
                </a:tc>
                <a:tc hMerge="1">
                  <a:txBody>
                    <a:bodyPr/>
                    <a:lstStyle/>
                    <a:p>
                      <a:r>
                        <a:rPr lang="de-DE" sz="1500" dirty="0">
                          <a:latin typeface="Fredoka regular" pitchFamily="2" charset="-79"/>
                          <a:cs typeface="Fredoka regular" pitchFamily="2" charset="-79"/>
                        </a:rPr>
                        <a:t>Gemeinsamer Austausch Analyse des Ist-Stands</a:t>
                      </a:r>
                    </a:p>
                  </a:txBody>
                  <a:tcPr/>
                </a:tc>
                <a:tc>
                  <a:txBody>
                    <a:bodyPr/>
                    <a:lstStyle/>
                    <a:p>
                      <a:pPr algn="l"/>
                      <a:r>
                        <a:rPr lang="de-DE" sz="1200" b="1" u="none" dirty="0">
                          <a:latin typeface="Fredoka" pitchFamily="2" charset="-79"/>
                          <a:cs typeface="Fredoka" pitchFamily="2" charset="-79"/>
                        </a:rPr>
                        <a:t>Neuformulierung der Ziele?</a:t>
                      </a:r>
                    </a:p>
                  </a:txBody>
                  <a:tcPr>
                    <a:solidFill>
                      <a:schemeClr val="accent2">
                        <a:lumMod val="40000"/>
                        <a:lumOff val="60000"/>
                      </a:schemeClr>
                    </a:solidFill>
                  </a:tcPr>
                </a:tc>
                <a:tc>
                  <a:txBody>
                    <a:bodyPr/>
                    <a:lstStyle/>
                    <a:p>
                      <a:pPr algn="l"/>
                      <a:r>
                        <a:rPr lang="de-DE" sz="1200" b="1" u="none" dirty="0">
                          <a:latin typeface="Fredoka" pitchFamily="2" charset="-79"/>
                          <a:cs typeface="Fredoka" pitchFamily="2" charset="-79"/>
                        </a:rPr>
                        <a:t>Maßnahmen</a:t>
                      </a:r>
                    </a:p>
                  </a:txBody>
                  <a:tcPr>
                    <a:solidFill>
                      <a:schemeClr val="accent2">
                        <a:lumMod val="40000"/>
                        <a:lumOff val="60000"/>
                      </a:schemeClr>
                    </a:solidFill>
                  </a:tcPr>
                </a:tc>
                <a:tc gridSpan="2">
                  <a:txBody>
                    <a:bodyPr/>
                    <a:lstStyle/>
                    <a:p>
                      <a:pPr algn="l"/>
                      <a:r>
                        <a:rPr lang="de-DE" sz="1200" b="1" u="none" dirty="0">
                          <a:latin typeface="Fredoka" pitchFamily="2" charset="-79"/>
                          <a:cs typeface="Fredoka" pitchFamily="2" charset="-79"/>
                        </a:rPr>
                        <a:t>Evaluation der Maßnahmen durch:</a:t>
                      </a:r>
                    </a:p>
                  </a:txBody>
                  <a:tcPr>
                    <a:solidFill>
                      <a:schemeClr val="accent2">
                        <a:lumMod val="40000"/>
                        <a:lumOff val="60000"/>
                      </a:schemeClr>
                    </a:solidFill>
                  </a:tcPr>
                </a:tc>
                <a:tc hMerge="1">
                  <a:txBody>
                    <a:bodyPr/>
                    <a:lstStyle/>
                    <a:p>
                      <a:pPr algn="ctr"/>
                      <a:r>
                        <a:rPr lang="de-DE" sz="1500" dirty="0">
                          <a:latin typeface="Fredoka regular" pitchFamily="2" charset="-79"/>
                          <a:cs typeface="Fredoka regular" pitchFamily="2" charset="-79"/>
                        </a:rPr>
                        <a:t>Evaluation der Maßnahmen durch:</a:t>
                      </a:r>
                    </a:p>
                  </a:txBody>
                  <a:tcPr/>
                </a:tc>
                <a:tc gridSpan="2">
                  <a:txBody>
                    <a:bodyPr/>
                    <a:lstStyle/>
                    <a:p>
                      <a:pPr algn="l"/>
                      <a:r>
                        <a:rPr lang="de-DE" sz="1200" b="1" u="none">
                          <a:latin typeface="Fredoka" pitchFamily="2" charset="-79"/>
                          <a:cs typeface="Fredoka" pitchFamily="2" charset="-79"/>
                        </a:rPr>
                        <a:t>Erneute Zielkontrolle &amp; Analyse von Daten</a:t>
                      </a:r>
                      <a:endParaRPr lang="de-DE" sz="1200" b="1" u="none" dirty="0">
                        <a:latin typeface="Fredoka" pitchFamily="2" charset="-79"/>
                        <a:cs typeface="Fredoka" pitchFamily="2" charset="-79"/>
                      </a:endParaRPr>
                    </a:p>
                  </a:txBody>
                  <a:tcPr>
                    <a:solidFill>
                      <a:schemeClr val="accent2">
                        <a:lumMod val="40000"/>
                        <a:lumOff val="60000"/>
                      </a:schemeClr>
                    </a:solidFill>
                  </a:tcPr>
                </a:tc>
                <a:tc hMerge="1">
                  <a:txBody>
                    <a:bodyPr/>
                    <a:lstStyle/>
                    <a:p>
                      <a:pPr algn="ctr"/>
                      <a:r>
                        <a:rPr lang="de-DE" sz="1500" b="1" u="none">
                          <a:latin typeface="Fredoka regular"/>
                          <a:cs typeface="Fredoka regular"/>
                        </a:rPr>
                        <a:t>Erneute Zielkontrolle &amp; Analyse von Daten</a:t>
                      </a:r>
                      <a:endParaRPr lang="de-DE" sz="1500" dirty="0">
                        <a:latin typeface="Fredoka regular" pitchFamily="2" charset="-79"/>
                        <a:cs typeface="Fredoka regular" pitchFamily="2" charset="-79"/>
                      </a:endParaRPr>
                    </a:p>
                  </a:txBody>
                  <a:tcPr/>
                </a:tc>
                <a:tc>
                  <a:txBody>
                    <a:bodyPr/>
                    <a:lstStyle/>
                    <a:p>
                      <a:pPr algn="l"/>
                      <a:r>
                        <a:rPr lang="de-DE" sz="1200" b="1" u="none" dirty="0">
                          <a:latin typeface="Fredoka" pitchFamily="2" charset="-79"/>
                          <a:cs typeface="Fredoka" pitchFamily="2" charset="-79"/>
                        </a:rPr>
                        <a:t>Weitere Handlungs-schritte</a:t>
                      </a:r>
                    </a:p>
                  </a:txBody>
                  <a:tcPr>
                    <a:solidFill>
                      <a:schemeClr val="accent2">
                        <a:lumMod val="40000"/>
                        <a:lumOff val="60000"/>
                      </a:schemeClr>
                    </a:solidFill>
                  </a:tcPr>
                </a:tc>
                <a:extLst>
                  <a:ext uri="{0D108BD9-81ED-4DB2-BD59-A6C34878D82A}">
                    <a16:rowId xmlns:a16="http://schemas.microsoft.com/office/drawing/2014/main" val="2249777591"/>
                  </a:ext>
                </a:extLst>
              </a:tr>
              <a:tr h="10505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Feststell-</a:t>
                      </a:r>
                      <a:r>
                        <a:rPr lang="de-DE" sz="1100" dirty="0" err="1">
                          <a:solidFill>
                            <a:schemeClr val="tx1"/>
                          </a:solidFill>
                          <a:latin typeface="Fredoka" pitchFamily="2" charset="-79"/>
                          <a:cs typeface="Fredoka" pitchFamily="2" charset="-79"/>
                        </a:rPr>
                        <a:t>ung</a:t>
                      </a:r>
                      <a:r>
                        <a:rPr lang="de-DE" sz="1100" dirty="0">
                          <a:solidFill>
                            <a:schemeClr val="tx1"/>
                          </a:solidFill>
                          <a:latin typeface="Fredoka" pitchFamily="2" charset="-79"/>
                          <a:cs typeface="Fredoka" pitchFamily="2" charset="-79"/>
                        </a:rPr>
                        <a:t> der </a:t>
                      </a:r>
                      <a:r>
                        <a:rPr lang="de-DE" sz="1100" dirty="0" err="1">
                          <a:solidFill>
                            <a:schemeClr val="tx1"/>
                          </a:solidFill>
                          <a:latin typeface="Fredoka" pitchFamily="2" charset="-79"/>
                          <a:cs typeface="Fredoka" pitchFamily="2" charset="-79"/>
                        </a:rPr>
                        <a:t>Lesege-schwin-digkeit</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 &amp; Teil-abschnitt ELFE</a:t>
                      </a: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2er</a:t>
                      </a:r>
                    </a:p>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Vergleich mit Mindeststandards (VERA)/Medianwerte/ Verlaufskurven/ Diagramme</a:t>
                      </a:r>
                      <a:br>
                        <a:rPr lang="de-DE" sz="1100" dirty="0">
                          <a:solidFill>
                            <a:schemeClr val="tx1"/>
                          </a:solidFill>
                          <a:latin typeface="Fredoka" pitchFamily="2" charset="-79"/>
                          <a:cs typeface="Fredoka" pitchFamily="2" charset="-79"/>
                        </a:rPr>
                      </a:br>
                      <a:r>
                        <a:rPr lang="de-DE" sz="1100" dirty="0">
                          <a:solidFill>
                            <a:schemeClr val="tx1"/>
                          </a:solidFill>
                          <a:latin typeface="Fredoka" pitchFamily="2" charset="-79"/>
                          <a:cs typeface="Fredoka" pitchFamily="2" charset="-79"/>
                        </a:rPr>
                        <a:t>z. B. 50 </a:t>
                      </a:r>
                      <a:r>
                        <a:rPr lang="de-DE" sz="1100" dirty="0" err="1">
                          <a:solidFill>
                            <a:schemeClr val="tx1"/>
                          </a:solidFill>
                          <a:latin typeface="Fredoka" pitchFamily="2" charset="-79"/>
                          <a:cs typeface="Fredoka" pitchFamily="2" charset="-79"/>
                        </a:rPr>
                        <a:t>WpM</a:t>
                      </a:r>
                      <a:endParaRPr lang="en-US" sz="1100" dirty="0">
                        <a:solidFill>
                          <a:schemeClr val="tx1"/>
                        </a:solidFill>
                        <a:latin typeface="Fredoka" pitchFamily="2" charset="-79"/>
                        <a:cs typeface="Fredoka" pitchFamily="2" charset="-79"/>
                      </a:endParaRP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2">
                              <a:lumMod val="50000"/>
                            </a:schemeClr>
                          </a:solidFill>
                          <a:latin typeface="Fredoka regular"/>
                        </a:rPr>
                        <a:t>Vergleich mit Mindeststandards/Medianwerte/Verlaufskurven/Diagramme</a:t>
                      </a:r>
                      <a:br>
                        <a:rPr lang="de-DE" sz="1600" dirty="0">
                          <a:solidFill>
                            <a:schemeClr val="bg2">
                              <a:lumMod val="50000"/>
                            </a:schemeClr>
                          </a:solidFill>
                          <a:latin typeface="Fredoka regular"/>
                        </a:rPr>
                      </a:br>
                      <a:r>
                        <a:rPr lang="de-DE" sz="1600" dirty="0">
                          <a:solidFill>
                            <a:schemeClr val="bg2">
                              <a:lumMod val="50000"/>
                            </a:schemeClr>
                          </a:solidFill>
                          <a:latin typeface="Fredoka regular"/>
                        </a:rPr>
                        <a:t>z. B. 50 </a:t>
                      </a:r>
                      <a:r>
                        <a:rPr lang="de-DE" sz="1600" dirty="0" err="1">
                          <a:solidFill>
                            <a:schemeClr val="bg2">
                              <a:lumMod val="50000"/>
                            </a:schemeClr>
                          </a:solidFill>
                          <a:latin typeface="Fredoka regular"/>
                        </a:rPr>
                        <a:t>WpM</a:t>
                      </a:r>
                      <a:endParaRPr lang="en-US" sz="1600" dirty="0"/>
                    </a:p>
                    <a:p>
                      <a:endParaRPr lang="de-DE" sz="1500" dirty="0">
                        <a:latin typeface="Fredoka regular" pitchFamily="2" charset="-79"/>
                        <a:cs typeface="Fredoka regular" pitchFamily="2" charset="-79"/>
                      </a:endParaRPr>
                    </a:p>
                  </a:txBody>
                  <a:tcPr/>
                </a:tc>
                <a:tc>
                  <a:txBody>
                    <a:bodyPr/>
                    <a:lstStyle/>
                    <a:p>
                      <a:pPr algn="l"/>
                      <a:r>
                        <a:rPr lang="de-DE" sz="1100" b="0" dirty="0">
                          <a:solidFill>
                            <a:schemeClr val="tx1"/>
                          </a:solidFill>
                          <a:latin typeface="Fredoka" pitchFamily="2" charset="-79"/>
                          <a:cs typeface="Fredoka" pitchFamily="2" charset="-79"/>
                        </a:rPr>
                        <a:t>90 % der Kinder lesen bis Ende des SJ 2026 mindestens 65 </a:t>
                      </a:r>
                      <a:r>
                        <a:rPr lang="de-DE" sz="1100" b="0" dirty="0" err="1">
                          <a:solidFill>
                            <a:schemeClr val="tx1"/>
                          </a:solidFill>
                          <a:latin typeface="Fredoka" pitchFamily="2" charset="-79"/>
                          <a:cs typeface="Fredoka" pitchFamily="2" charset="-79"/>
                        </a:rPr>
                        <a:t>Wp</a:t>
                      </a:r>
                      <a:r>
                        <a:rPr lang="de-DE" sz="1100" b="0" dirty="0">
                          <a:solidFill>
                            <a:schemeClr val="tx1"/>
                          </a:solidFill>
                          <a:latin typeface="Fredoka" pitchFamily="2" charset="-79"/>
                          <a:cs typeface="Fredoka" pitchFamily="2" charset="-79"/>
                        </a:rPr>
                        <a:t> / erreichen</a:t>
                      </a:r>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b="0" u="none" dirty="0">
                          <a:solidFill>
                            <a:schemeClr val="tx1"/>
                          </a:solidFill>
                          <a:latin typeface="Fredoka" pitchFamily="2" charset="-79"/>
                          <a:cs typeface="Fredoka" pitchFamily="2" charset="-79"/>
                        </a:rPr>
                        <a:t>Einsatz von </a:t>
                      </a:r>
                      <a:r>
                        <a:rPr lang="de-DE" sz="1100" b="0" u="none" dirty="0" err="1">
                          <a:solidFill>
                            <a:schemeClr val="tx1"/>
                          </a:solidFill>
                          <a:latin typeface="Fredoka" pitchFamily="2" charset="-79"/>
                          <a:cs typeface="Fredoka" pitchFamily="2" charset="-79"/>
                        </a:rPr>
                        <a:t>Lesepat</a:t>
                      </a:r>
                      <a:r>
                        <a:rPr lang="de-DE" sz="1100" b="0" u="none" dirty="0">
                          <a:solidFill>
                            <a:schemeClr val="tx1"/>
                          </a:solidFill>
                          <a:latin typeface="Fredoka" pitchFamily="2" charset="-79"/>
                          <a:cs typeface="Fredoka" pitchFamily="2" charset="-79"/>
                        </a:rPr>
                        <a:t>*innen/ Lese-training</a:t>
                      </a:r>
                    </a:p>
                    <a:p>
                      <a:pPr algn="l"/>
                      <a:endParaRPr lang="de-DE" sz="1100" u="sng" dirty="0">
                        <a:solidFill>
                          <a:schemeClr val="tx1"/>
                        </a:solidFill>
                        <a:latin typeface="Fredoka" pitchFamily="2" charset="-79"/>
                        <a:cs typeface="Fredoka" pitchFamily="2" charset="-79"/>
                      </a:endParaRPr>
                    </a:p>
                  </a:txBody>
                  <a:tcPr>
                    <a:solidFill>
                      <a:schemeClr val="accent2">
                        <a:lumMod val="40000"/>
                        <a:lumOff val="60000"/>
                      </a:schemeClr>
                    </a:solidFill>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Beobachtungen während </a:t>
                      </a:r>
                      <a:r>
                        <a:rPr lang="de-DE" sz="1100" dirty="0" err="1">
                          <a:solidFill>
                            <a:schemeClr val="tx1"/>
                          </a:solidFill>
                          <a:latin typeface="Fredoka" pitchFamily="2" charset="-79"/>
                          <a:cs typeface="Fredoka" pitchFamily="2" charset="-79"/>
                        </a:rPr>
                        <a:t>Lesepat</a:t>
                      </a:r>
                      <a:r>
                        <a:rPr lang="de-DE" sz="1100" dirty="0">
                          <a:solidFill>
                            <a:schemeClr val="tx1"/>
                          </a:solidFill>
                          <a:latin typeface="Fredoka" pitchFamily="2" charset="-79"/>
                          <a:cs typeface="Fredoka" pitchFamily="2" charset="-79"/>
                        </a:rPr>
                        <a:t>*innenbesuche; Kurzfeedbacks nach Lesetrainings; </a:t>
                      </a: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aus 2. Halbjahr 2025/26</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600" dirty="0">
                          <a:solidFill>
                            <a:schemeClr val="bg1">
                              <a:lumMod val="50000"/>
                            </a:schemeClr>
                          </a:solidFill>
                          <a:latin typeface="Fredoka regular"/>
                        </a:rPr>
                        <a:t>Beobachtungen während </a:t>
                      </a:r>
                      <a:r>
                        <a:rPr lang="de-DE" sz="1600" dirty="0" err="1">
                          <a:solidFill>
                            <a:schemeClr val="bg1">
                              <a:lumMod val="50000"/>
                            </a:schemeClr>
                          </a:solidFill>
                          <a:latin typeface="Fredoka regular"/>
                        </a:rPr>
                        <a:t>Lesepat</a:t>
                      </a:r>
                      <a:r>
                        <a:rPr lang="de-DE" sz="1600" dirty="0">
                          <a:solidFill>
                            <a:schemeClr val="bg1">
                              <a:lumMod val="50000"/>
                            </a:schemeClr>
                          </a:solidFill>
                          <a:latin typeface="Fredoka regular"/>
                        </a:rPr>
                        <a:t>*innenbesuche; Kurzfeedbacks nach Lesetrainings; </a:t>
                      </a:r>
                      <a:r>
                        <a:rPr lang="de-DE" sz="1600" dirty="0" err="1">
                          <a:solidFill>
                            <a:schemeClr val="bg1">
                              <a:lumMod val="50000"/>
                            </a:schemeClr>
                          </a:solidFill>
                          <a:latin typeface="Fredoka regular"/>
                        </a:rPr>
                        <a:t>WpM</a:t>
                      </a:r>
                      <a:r>
                        <a:rPr lang="de-DE" sz="1600" dirty="0">
                          <a:solidFill>
                            <a:schemeClr val="bg1">
                              <a:lumMod val="50000"/>
                            </a:schemeClr>
                          </a:solidFill>
                          <a:latin typeface="Fredoka regular"/>
                        </a:rPr>
                        <a:t>-Werte aus 2. Halbjahr 2025/26</a:t>
                      </a:r>
                    </a:p>
                    <a:p>
                      <a:endParaRPr lang="de-DE" sz="1500" dirty="0">
                        <a:latin typeface="Fredoka regular" pitchFamily="2" charset="-79"/>
                        <a:cs typeface="Fredoka regular" pitchFamily="2" charset="-79"/>
                      </a:endParaRPr>
                    </a:p>
                  </a:txBody>
                  <a:tcPr/>
                </a:tc>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err="1">
                          <a:solidFill>
                            <a:schemeClr val="tx1"/>
                          </a:solidFill>
                          <a:latin typeface="Fredoka" pitchFamily="2" charset="-79"/>
                          <a:cs typeface="Fredoka" pitchFamily="2" charset="-79"/>
                        </a:rPr>
                        <a:t>WpM</a:t>
                      </a:r>
                      <a:r>
                        <a:rPr lang="de-DE" sz="1100" dirty="0">
                          <a:solidFill>
                            <a:schemeClr val="tx1"/>
                          </a:solidFill>
                          <a:latin typeface="Fredoka" pitchFamily="2" charset="-79"/>
                          <a:cs typeface="Fredoka" pitchFamily="2" charset="-79"/>
                        </a:rPr>
                        <a:t>-Werte im Schnitt höher; Eindrücke der Kinder positiv; Eltern teilweise skeptisch</a:t>
                      </a:r>
                    </a:p>
                  </a:txBody>
                  <a:tcPr>
                    <a:solidFill>
                      <a:schemeClr val="accent2">
                        <a:lumMod val="40000"/>
                        <a:lumOff val="60000"/>
                      </a:schemeClr>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400" dirty="0" err="1">
                          <a:solidFill>
                            <a:schemeClr val="tx1"/>
                          </a:solidFill>
                          <a:latin typeface="Fredoka regular"/>
                          <a:cs typeface="Fredoka regular"/>
                        </a:rPr>
                        <a:t>WpM</a:t>
                      </a:r>
                      <a:r>
                        <a:rPr lang="de-DE" sz="1400" dirty="0">
                          <a:solidFill>
                            <a:schemeClr val="tx1"/>
                          </a:solidFill>
                          <a:latin typeface="Fredoka regular"/>
                          <a:cs typeface="Fredoka regular"/>
                        </a:rPr>
                        <a:t>-Werte im Schnitt höher; Eindrücke der Kinder positiv; Eltern teilweise skeptisch</a:t>
                      </a:r>
                      <a:endParaRPr lang="de-DE" sz="1500" dirty="0">
                        <a:latin typeface="Fredoka regular" pitchFamily="2" charset="-79"/>
                        <a:cs typeface="Fredoka regular" pitchFamily="2" charset="-79"/>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Fredoka" pitchFamily="2" charset="-79"/>
                          <a:cs typeface="Fredoka" pitchFamily="2" charset="-79"/>
                        </a:rPr>
                        <a:t>Wir führen das Lesetraining weiter/nicht weiter/ angepasst durch</a:t>
                      </a:r>
                    </a:p>
                  </a:txBody>
                  <a:tcPr>
                    <a:solidFill>
                      <a:schemeClr val="accent2">
                        <a:lumMod val="40000"/>
                        <a:lumOff val="60000"/>
                      </a:schemeClr>
                    </a:solidFill>
                  </a:tcPr>
                </a:tc>
                <a:extLst>
                  <a:ext uri="{0D108BD9-81ED-4DB2-BD59-A6C34878D82A}">
                    <a16:rowId xmlns:a16="http://schemas.microsoft.com/office/drawing/2014/main" val="1347431108"/>
                  </a:ext>
                </a:extLst>
              </a:tr>
              <a:tr h="1339009">
                <a:tc>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Antolin; Befragung der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r>
                        <a:rPr lang="de-DE" sz="1100" dirty="0">
                          <a:solidFill>
                            <a:schemeClr val="tx1"/>
                          </a:solidFill>
                          <a:latin typeface="Fredoka regular"/>
                        </a:rPr>
                        <a:t>Ausgewählte </a:t>
                      </a:r>
                      <a:r>
                        <a:rPr lang="de-DE" sz="1100" dirty="0" err="1">
                          <a:solidFill>
                            <a:schemeClr val="tx1"/>
                          </a:solidFill>
                          <a:latin typeface="Fredoka regular"/>
                        </a:rPr>
                        <a:t>SuS</a:t>
                      </a: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defRPr/>
                      </a:pPr>
                      <a:endParaRPr lang="en-US" dirty="0">
                        <a:solidFill>
                          <a:schemeClr val="tx1"/>
                        </a:solidFill>
                      </a:endParaRPr>
                    </a:p>
                  </a:txBody>
                  <a:tcPr>
                    <a:solidFill>
                      <a:schemeClr val="accent2">
                        <a:lumMod val="40000"/>
                        <a:lumOff val="60000"/>
                      </a:schemeClr>
                    </a:solidFill>
                  </a:tcPr>
                </a:tc>
                <a:tc hMerge="1">
                  <a:txBody>
                    <a:bodyPr/>
                    <a:lstStyle/>
                    <a:p>
                      <a:pPr>
                        <a:defRPr/>
                      </a:pPr>
                      <a:endParaRPr lang="en-US" dirty="0">
                        <a:solidFill>
                          <a:schemeClr val="tx1"/>
                        </a:solidFill>
                      </a:endParaRPr>
                    </a:p>
                  </a:txBody>
                  <a:tcPr>
                    <a:solidFill>
                      <a:schemeClr val="accent2">
                        <a:lumMod val="40000"/>
                        <a:lumOff val="60000"/>
                      </a:schemeClr>
                    </a:solidFill>
                  </a:tcPr>
                </a:tc>
                <a:tc>
                  <a:txBody>
                    <a:bodyPr/>
                    <a:lstStyle/>
                    <a:p>
                      <a:pPr marL="0" marR="0" lvl="0" indent="0" algn="l" defTabSz="914400" rtl="0">
                        <a:lnSpc>
                          <a:spcPct val="100000"/>
                        </a:lnSpc>
                        <a:spcBef>
                          <a:spcPts val="0"/>
                        </a:spcBef>
                        <a:spcAft>
                          <a:spcPts val="0"/>
                        </a:spcAft>
                        <a:buClrTx/>
                        <a:buSzTx/>
                        <a:buFontTx/>
                        <a:buNone/>
                        <a:defRPr/>
                      </a:pPr>
                      <a:r>
                        <a:rPr lang="en-US" sz="1100" dirty="0" err="1">
                          <a:solidFill>
                            <a:schemeClr val="tx1"/>
                          </a:solidFill>
                        </a:rPr>
                        <a:t>Kooperation</a:t>
                      </a:r>
                      <a:r>
                        <a:rPr lang="en-US" sz="1100" dirty="0">
                          <a:solidFill>
                            <a:schemeClr val="tx1"/>
                          </a:solidFill>
                        </a:rPr>
                        <a:t> </a:t>
                      </a:r>
                      <a:r>
                        <a:rPr lang="en-US" sz="1100" dirty="0" err="1">
                          <a:solidFill>
                            <a:schemeClr val="tx1"/>
                          </a:solidFill>
                        </a:rPr>
                        <a:t>mit</a:t>
                      </a:r>
                      <a:r>
                        <a:rPr lang="en-US" sz="1100" dirty="0">
                          <a:solidFill>
                            <a:schemeClr val="tx1"/>
                          </a:solidFill>
                        </a:rPr>
                        <a:t> </a:t>
                      </a:r>
                      <a:r>
                        <a:rPr lang="en-US" sz="1100" dirty="0" err="1">
                          <a:solidFill>
                            <a:schemeClr val="tx1"/>
                          </a:solidFill>
                        </a:rPr>
                        <a:t>Bücherei</a:t>
                      </a:r>
                      <a:r>
                        <a:rPr lang="en-US" sz="1100" dirty="0">
                          <a:solidFill>
                            <a:schemeClr val="tx1"/>
                          </a:solidFill>
                        </a:rPr>
                        <a:t>; </a:t>
                      </a:r>
                      <a:r>
                        <a:rPr lang="en-US" sz="1100" dirty="0" err="1">
                          <a:solidFill>
                            <a:schemeClr val="tx1"/>
                          </a:solidFill>
                        </a:rPr>
                        <a:t>Einrichtung</a:t>
                      </a:r>
                      <a:r>
                        <a:rPr lang="en-US" sz="1100" dirty="0">
                          <a:solidFill>
                            <a:schemeClr val="tx1"/>
                          </a:solidFill>
                        </a:rPr>
                        <a:t> </a:t>
                      </a:r>
                      <a:r>
                        <a:rPr lang="en-US" sz="1100" dirty="0" err="1">
                          <a:solidFill>
                            <a:schemeClr val="tx1"/>
                          </a:solidFill>
                        </a:rPr>
                        <a:t>einer</a:t>
                      </a:r>
                      <a:r>
                        <a:rPr lang="en-US" sz="1100" dirty="0">
                          <a:solidFill>
                            <a:schemeClr val="tx1"/>
                          </a:solidFill>
                        </a:rPr>
                        <a:t> </a:t>
                      </a:r>
                      <a:r>
                        <a:rPr lang="en-US" sz="1100" dirty="0" err="1">
                          <a:solidFill>
                            <a:schemeClr val="tx1"/>
                          </a:solidFill>
                        </a:rPr>
                        <a:t>gemütlichen</a:t>
                      </a:r>
                      <a:r>
                        <a:rPr lang="en-US" sz="1100" dirty="0">
                          <a:solidFill>
                            <a:schemeClr val="tx1"/>
                          </a:solidFill>
                        </a:rPr>
                        <a:t> </a:t>
                      </a:r>
                      <a:r>
                        <a:rPr lang="en-US" sz="1100" dirty="0" err="1">
                          <a:solidFill>
                            <a:schemeClr val="tx1"/>
                          </a:solidFill>
                        </a:rPr>
                        <a:t>Leseecke</a:t>
                      </a:r>
                      <a:endParaRPr lang="de-DE" sz="1100" dirty="0">
                        <a:solidFill>
                          <a:schemeClr val="tx1"/>
                        </a:solidFill>
                        <a:latin typeface="Fredoka regular"/>
                      </a:endParaRPr>
                    </a:p>
                  </a:txBody>
                  <a:tcPr>
                    <a:solidFill>
                      <a:schemeClr val="accent2">
                        <a:lumMod val="40000"/>
                        <a:lumOff val="60000"/>
                      </a:schemeClr>
                    </a:solidFill>
                  </a:tcPr>
                </a:tc>
                <a:tc>
                  <a:txBody>
                    <a:bodyPr/>
                    <a:lstStyle/>
                    <a:p>
                      <a:pPr algn="ctr">
                        <a:defRPr/>
                      </a:pPr>
                      <a:endParaRPr lang="de-DE" sz="1100" dirty="0">
                        <a:solidFill>
                          <a:schemeClr val="tx1"/>
                        </a:solidFill>
                        <a:latin typeface="Fredoka regular"/>
                      </a:endParaRPr>
                    </a:p>
                  </a:txBody>
                  <a:tcPr>
                    <a:solidFill>
                      <a:schemeClr val="accent2">
                        <a:lumMod val="40000"/>
                        <a:lumOff val="60000"/>
                      </a:schemeClr>
                    </a:solidFill>
                  </a:tcPr>
                </a:tc>
                <a:tc gridSpan="2">
                  <a:txBody>
                    <a:bodyPr/>
                    <a:lstStyle/>
                    <a:p>
                      <a:pPr algn="l">
                        <a:defRPr/>
                      </a:pPr>
                      <a:endParaRPr lang="de-DE" sz="1100" dirty="0">
                        <a:solidFill>
                          <a:schemeClr val="tx1"/>
                        </a:solidFill>
                        <a:latin typeface="Fredoka regular"/>
                      </a:endParaRPr>
                    </a:p>
                  </a:txBody>
                  <a:tcPr>
                    <a:solidFill>
                      <a:schemeClr val="accent2">
                        <a:lumMod val="40000"/>
                        <a:lumOff val="60000"/>
                      </a:schemeClr>
                    </a:solidFill>
                  </a:tcPr>
                </a:tc>
                <a:tc hMerge="1">
                  <a:txBody>
                    <a:bodyPr/>
                    <a:lstStyle/>
                    <a:p>
                      <a:endParaRPr/>
                    </a:p>
                  </a:txBody>
                  <a:tcPr/>
                </a:tc>
                <a:tc gridSpan="2">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hMerge="1">
                  <a:txBody>
                    <a:bodyPr/>
                    <a:lstStyle/>
                    <a:p>
                      <a:pPr algn="l">
                        <a:defRPr/>
                      </a:pPr>
                      <a:r>
                        <a:rPr lang="de-DE" sz="1100" dirty="0">
                          <a:solidFill>
                            <a:schemeClr val="tx1"/>
                          </a:solidFill>
                          <a:latin typeface="Fredoka regular"/>
                        </a:rPr>
                        <a:t>Feststellung Lese-motivation</a:t>
                      </a:r>
                      <a:endParaRPr dirty="0">
                        <a:solidFill>
                          <a:schemeClr val="tx1"/>
                        </a:solidFill>
                      </a:endParaRPr>
                    </a:p>
                  </a:txBody>
                  <a:tcPr>
                    <a:solidFill>
                      <a:schemeClr val="accent2">
                        <a:lumMod val="40000"/>
                        <a:lumOff val="60000"/>
                      </a:schemeClr>
                    </a:solidFill>
                  </a:tcPr>
                </a:tc>
                <a:tc>
                  <a:txBody>
                    <a:bodyPr/>
                    <a:lstStyle/>
                    <a:p>
                      <a:pPr algn="l"/>
                      <a:endParaRPr lang="de-DE" sz="1100" dirty="0">
                        <a:solidFill>
                          <a:schemeClr val="tx1"/>
                        </a:solidFill>
                        <a:latin typeface="Fredoka" pitchFamily="2" charset="-79"/>
                        <a:cs typeface="Fredoka" pitchFamily="2" charset="-79"/>
                      </a:endParaRPr>
                    </a:p>
                  </a:txBody>
                  <a:tcPr>
                    <a:solidFill>
                      <a:schemeClr val="accent2">
                        <a:lumMod val="40000"/>
                        <a:lumOff val="60000"/>
                      </a:schemeClr>
                    </a:solidFill>
                  </a:tcPr>
                </a:tc>
                <a:extLst>
                  <a:ext uri="{0D108BD9-81ED-4DB2-BD59-A6C34878D82A}">
                    <a16:rowId xmlns:a16="http://schemas.microsoft.com/office/drawing/2014/main" val="2219840230"/>
                  </a:ext>
                </a:extLst>
              </a:tr>
            </a:tbl>
          </a:graphicData>
        </a:graphic>
      </p:graphicFrame>
      <p:sp>
        <p:nvSpPr>
          <p:cNvPr id="2" name="Textfeld 2">
            <a:extLst>
              <a:ext uri="{FF2B5EF4-FFF2-40B4-BE49-F238E27FC236}">
                <a16:creationId xmlns:a16="http://schemas.microsoft.com/office/drawing/2014/main" id="{EEAAA0FB-F71A-34E1-3795-20EA25DD3392}"/>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24</a:t>
            </a:r>
          </a:p>
        </p:txBody>
      </p:sp>
    </p:spTree>
    <p:extLst>
      <p:ext uri="{BB962C8B-B14F-4D97-AF65-F5344CB8AC3E}">
        <p14:creationId xmlns:p14="http://schemas.microsoft.com/office/powerpoint/2010/main" val="183192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8">
            <a:extLst>
              <a:ext uri="{FF2B5EF4-FFF2-40B4-BE49-F238E27FC236}">
                <a16:creationId xmlns:a16="http://schemas.microsoft.com/office/drawing/2014/main" id="{3A3CB60D-52C9-7A5A-C1ED-C1C1A128884A}"/>
              </a:ext>
            </a:extLst>
          </p:cNvPr>
          <p:cNvPicPr>
            <a:picLocks noChangeAspect="1"/>
          </p:cNvPicPr>
          <p:nvPr/>
        </p:nvPicPr>
        <p:blipFill rotWithShape="1">
          <a:blip r:embed="rId3"/>
          <a:srcRect l="1106" t="-2847" r="-1106" b="13810"/>
          <a:stretch>
            <a:fillRect/>
          </a:stretch>
        </p:blipFill>
        <p:spPr bwMode="auto">
          <a:xfrm>
            <a:off x="6964732" y="2598056"/>
            <a:ext cx="4613710" cy="2737577"/>
          </a:xfrm>
          <a:prstGeom prst="rect">
            <a:avLst/>
          </a:prstGeom>
        </p:spPr>
      </p:pic>
      <p:sp>
        <p:nvSpPr>
          <p:cNvPr id="1099445341" name="Titel 1"/>
          <p:cNvSpPr>
            <a:spLocks noGrp="1"/>
          </p:cNvSpPr>
          <p:nvPr>
            <p:ph type="title"/>
          </p:nvPr>
        </p:nvSpPr>
        <p:spPr bwMode="auto"/>
        <p:txBody>
          <a:bodyPr/>
          <a:lstStyle/>
          <a:p>
            <a:pPr>
              <a:defRPr/>
            </a:pPr>
            <a:r>
              <a:rPr lang="de-DE" dirty="0">
                <a:latin typeface="Kantumruy Pro" pitchFamily="2" charset="0"/>
                <a:cs typeface="Kantumruy Pro" pitchFamily="2" charset="0"/>
              </a:rPr>
              <a:t>Konzeptentwicklung: Ziel- und Maßnahmenplan</a:t>
            </a:r>
            <a:endParaRPr dirty="0">
              <a:latin typeface="Kantumruy Pro" pitchFamily="2" charset="0"/>
              <a:cs typeface="Kantumruy Pro" pitchFamily="2" charset="0"/>
            </a:endParaRPr>
          </a:p>
        </p:txBody>
      </p:sp>
      <p:sp>
        <p:nvSpPr>
          <p:cNvPr id="1951591547" name="Textplatzhalter 2"/>
          <p:cNvSpPr>
            <a:spLocks noGrp="1"/>
          </p:cNvSpPr>
          <p:nvPr>
            <p:ph type="body" idx="1"/>
          </p:nvPr>
        </p:nvSpPr>
        <p:spPr bwMode="auto">
          <a:xfrm>
            <a:off x="838200" y="1825625"/>
            <a:ext cx="5448300" cy="4351338"/>
          </a:xfrm>
        </p:spPr>
        <p:txBody>
          <a:bodyPr>
            <a:normAutofit/>
          </a:bodyPr>
          <a:lstStyle/>
          <a:p>
            <a:pPr marL="0" indent="0">
              <a:buNone/>
              <a:defRPr/>
            </a:pPr>
            <a:r>
              <a:rPr lang="de-DE" sz="2800" b="1" dirty="0"/>
              <a:t>Gruppenarbeit in den Teams: </a:t>
            </a:r>
            <a:endParaRPr sz="2800" dirty="0"/>
          </a:p>
          <a:p>
            <a:pPr marL="457200" indent="-457200">
              <a:buFont typeface="+mj-lt"/>
              <a:buAutoNum type="arabicPeriod"/>
              <a:defRPr/>
            </a:pPr>
            <a:r>
              <a:rPr lang="de-DE" dirty="0"/>
              <a:t>Entwicklung eines eigenen Ziel- und Maßnahmenplans.</a:t>
            </a:r>
            <a:endParaRPr dirty="0"/>
          </a:p>
          <a:p>
            <a:pPr marL="960119" lvl="1" indent="-457200">
              <a:defRPr/>
            </a:pPr>
            <a:r>
              <a:rPr lang="de-DE" dirty="0"/>
              <a:t>Orientieren Sie sich hierbei an dem Arbeitsblatt, um Ihren eigenen Plan auszufüllen.</a:t>
            </a:r>
            <a:endParaRPr dirty="0"/>
          </a:p>
          <a:p>
            <a:pPr marL="960119" lvl="1" indent="-457200">
              <a:defRPr/>
            </a:pPr>
            <a:r>
              <a:rPr lang="de-DE" dirty="0"/>
              <a:t>Schauen Sie dazu in Ihrer Gruppe den Beispiel Ziel- und Maßnahmenplan an.</a:t>
            </a:r>
            <a:endParaRPr dirty="0"/>
          </a:p>
        </p:txBody>
      </p:sp>
      <p:sp>
        <p:nvSpPr>
          <p:cNvPr id="2" name="Rechteck: abgerundete Ecken 1">
            <a:extLst>
              <a:ext uri="{FF2B5EF4-FFF2-40B4-BE49-F238E27FC236}">
                <a16:creationId xmlns:a16="http://schemas.microsoft.com/office/drawing/2014/main" id="{EB32D6D2-B4D9-3947-DC8E-B7AAAB34476B}"/>
              </a:ext>
            </a:extLst>
          </p:cNvPr>
          <p:cNvSpPr/>
          <p:nvPr/>
        </p:nvSpPr>
        <p:spPr>
          <a:xfrm>
            <a:off x="8454553" y="3711456"/>
            <a:ext cx="1634067" cy="720000"/>
          </a:xfrm>
          <a:prstGeom prst="roundRect">
            <a:avLst/>
          </a:prstGeom>
          <a:solidFill>
            <a:srgbClr val="C1ECFF"/>
          </a:solidFill>
          <a:ln w="12700" cap="flat">
            <a:solidFill>
              <a:srgbClr val="C1ECFF"/>
            </a:solidFill>
            <a:prstDash val="solid"/>
            <a:miter lim="800000"/>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2400" b="0" i="0" u="none" strike="noStrike" cap="none" spc="0" normalizeH="0" baseline="0" dirty="0">
                <a:ln>
                  <a:noFill/>
                </a:ln>
                <a:solidFill>
                  <a:srgbClr val="000000"/>
                </a:solidFill>
                <a:effectLst/>
                <a:uFillTx/>
                <a:latin typeface="+mn-lt"/>
                <a:ea typeface="+mn-ea"/>
                <a:cs typeface="+mn-cs"/>
                <a:sym typeface="Kantumruy Pro"/>
              </a:rPr>
              <a:t>30 Minuten</a:t>
            </a:r>
          </a:p>
        </p:txBody>
      </p:sp>
      <p:pic>
        <p:nvPicPr>
          <p:cNvPr id="4" name="Grafik 7" descr="Grafik 7">
            <a:extLst>
              <a:ext uri="{FF2B5EF4-FFF2-40B4-BE49-F238E27FC236}">
                <a16:creationId xmlns:a16="http://schemas.microsoft.com/office/drawing/2014/main" id="{A0C29FE9-9B04-1370-1C59-400129B37C0E}"/>
              </a:ext>
            </a:extLst>
          </p:cNvPr>
          <p:cNvPicPr>
            <a:picLocks noChangeAspect="1"/>
          </p:cNvPicPr>
          <p:nvPr/>
        </p:nvPicPr>
        <p:blipFill rotWithShape="1">
          <a:blip r:embed="rId4"/>
          <a:stretch/>
        </p:blipFill>
        <p:spPr bwMode="auto">
          <a:xfrm>
            <a:off x="10664042" y="619371"/>
            <a:ext cx="914400" cy="914400"/>
          </a:xfrm>
          <a:prstGeom prst="rect">
            <a:avLst/>
          </a:prstGeom>
          <a:ln w="12700">
            <a:miter lim="400000"/>
          </a:ln>
        </p:spPr>
      </p:pic>
      <p:sp>
        <p:nvSpPr>
          <p:cNvPr id="5" name="Textplatzhalter 29">
            <a:extLst>
              <a:ext uri="{FF2B5EF4-FFF2-40B4-BE49-F238E27FC236}">
                <a16:creationId xmlns:a16="http://schemas.microsoft.com/office/drawing/2014/main" id="{07B0448E-EFFC-8C18-3F29-319289DA65DE}"/>
              </a:ext>
            </a:extLst>
          </p:cNvPr>
          <p:cNvSpPr txBox="1">
            <a:spLocks/>
          </p:cNvSpPr>
          <p:nvPr/>
        </p:nvSpPr>
        <p:spPr bwMode="auto">
          <a:xfrm rot="16199998">
            <a:off x="10209314" y="3792422"/>
            <a:ext cx="2877502" cy="208919"/>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6" name="Textfeld 2">
            <a:extLst>
              <a:ext uri="{FF2B5EF4-FFF2-40B4-BE49-F238E27FC236}">
                <a16:creationId xmlns:a16="http://schemas.microsoft.com/office/drawing/2014/main" id="{FFE2B556-508A-5014-5520-1476517EB006}"/>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1591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15915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515915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51591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0097478" name="Titel 1"/>
          <p:cNvSpPr>
            <a:spLocks noGrp="1"/>
          </p:cNvSpPr>
          <p:nvPr>
            <p:ph type="title"/>
          </p:nvPr>
        </p:nvSpPr>
        <p:spPr bwMode="auto"/>
        <p:txBody>
          <a:bodyPr/>
          <a:lstStyle/>
          <a:p>
            <a:pPr>
              <a:defRPr/>
            </a:pPr>
            <a:r>
              <a:rPr lang="de-DE"/>
              <a:t>Ziel- &amp; Maßnahmenplan: Reflexion und Ausblick</a:t>
            </a:r>
            <a:endParaRPr lang="en-US"/>
          </a:p>
        </p:txBody>
      </p:sp>
      <p:sp>
        <p:nvSpPr>
          <p:cNvPr id="1098471021" name="Textplatzhalter 2"/>
          <p:cNvSpPr>
            <a:spLocks noGrp="1"/>
          </p:cNvSpPr>
          <p:nvPr>
            <p:ph type="body" idx="1"/>
          </p:nvPr>
        </p:nvSpPr>
        <p:spPr bwMode="auto">
          <a:xfrm>
            <a:off x="838200" y="1825625"/>
            <a:ext cx="5678714" cy="4351338"/>
          </a:xfrm>
        </p:spPr>
        <p:txBody>
          <a:bodyPr>
            <a:normAutofit/>
          </a:bodyPr>
          <a:lstStyle/>
          <a:p>
            <a:pPr marL="457200" indent="-457200">
              <a:buFont typeface="+mj-lt"/>
              <a:buAutoNum type="arabicPeriod"/>
              <a:defRPr/>
            </a:pPr>
            <a:r>
              <a:rPr lang="de-DE" sz="2800" b="1" dirty="0"/>
              <a:t>Reflexion: </a:t>
            </a:r>
            <a:br>
              <a:rPr lang="de-DE" sz="2800" dirty="0"/>
            </a:br>
            <a:r>
              <a:rPr lang="de-DE" dirty="0"/>
              <a:t>Was hat gut geklappt? </a:t>
            </a:r>
            <a:br>
              <a:rPr lang="de-DE" dirty="0"/>
            </a:br>
            <a:r>
              <a:rPr lang="de-DE" dirty="0"/>
              <a:t>Wo gab es Schwierigkeiten? </a:t>
            </a:r>
            <a:endParaRPr sz="2600" dirty="0"/>
          </a:p>
          <a:p>
            <a:pPr marL="457200" indent="-457200">
              <a:buFont typeface="+mj-lt"/>
              <a:buAutoNum type="arabicPeriod"/>
              <a:defRPr/>
            </a:pPr>
            <a:r>
              <a:rPr lang="de-DE" sz="2800" b="1" dirty="0"/>
              <a:t>Präsentation: </a:t>
            </a:r>
            <a:br>
              <a:rPr lang="de-DE" sz="2800" dirty="0"/>
            </a:br>
            <a:r>
              <a:rPr lang="de-DE" dirty="0"/>
              <a:t>Möglichkeit zur Vorstellung einzelner Planentwürfe.</a:t>
            </a:r>
            <a:endParaRPr dirty="0"/>
          </a:p>
          <a:p>
            <a:pPr marL="457200" indent="-457200">
              <a:buFont typeface="+mj-lt"/>
              <a:buAutoNum type="arabicPeriod"/>
              <a:defRPr/>
            </a:pPr>
            <a:r>
              <a:rPr lang="de-DE" sz="2800" b="1" dirty="0"/>
              <a:t>Ausblick: </a:t>
            </a:r>
            <a:br>
              <a:rPr lang="de-DE" sz="2800" dirty="0"/>
            </a:br>
            <a:r>
              <a:rPr lang="de-DE" dirty="0"/>
              <a:t>Können Sie sich vorstellen, mit den Ziel- und Maßnahmenplänen weiterzuarbeiten? </a:t>
            </a:r>
            <a:br>
              <a:rPr lang="de-DE" dirty="0"/>
            </a:br>
            <a:r>
              <a:rPr lang="de-DE" dirty="0"/>
              <a:t>In welcher Form? </a:t>
            </a:r>
            <a:endParaRPr lang="en-US" dirty="0"/>
          </a:p>
        </p:txBody>
      </p:sp>
      <p:pic>
        <p:nvPicPr>
          <p:cNvPr id="1223884943" name="Grafik 7" descr="Grafik 7"/>
          <p:cNvPicPr>
            <a:picLocks noChangeAspect="1"/>
          </p:cNvPicPr>
          <p:nvPr/>
        </p:nvPicPr>
        <p:blipFill rotWithShape="1">
          <a:blip r:embed="rId3"/>
          <a:stretch/>
        </p:blipFill>
        <p:spPr bwMode="auto">
          <a:xfrm>
            <a:off x="10664042" y="619371"/>
            <a:ext cx="914400" cy="914400"/>
          </a:xfrm>
          <a:prstGeom prst="rect">
            <a:avLst/>
          </a:prstGeom>
          <a:ln w="12700">
            <a:miter lim="400000"/>
          </a:ln>
        </p:spPr>
      </p:pic>
      <p:pic>
        <p:nvPicPr>
          <p:cNvPr id="2" name="Grafik 4">
            <a:extLst>
              <a:ext uri="{FF2B5EF4-FFF2-40B4-BE49-F238E27FC236}">
                <a16:creationId xmlns:a16="http://schemas.microsoft.com/office/drawing/2014/main" id="{F6DD8895-2037-140F-899F-1FE25B30393E}"/>
              </a:ext>
            </a:extLst>
          </p:cNvPr>
          <p:cNvPicPr>
            <a:picLocks noChangeAspect="1"/>
          </p:cNvPicPr>
          <p:nvPr/>
        </p:nvPicPr>
        <p:blipFill rotWithShape="1">
          <a:blip r:embed="rId4"/>
          <a:stretch/>
        </p:blipFill>
        <p:spPr bwMode="auto">
          <a:xfrm>
            <a:off x="6964732" y="2708638"/>
            <a:ext cx="4538676" cy="2553005"/>
          </a:xfrm>
          <a:prstGeom prst="rect">
            <a:avLst/>
          </a:prstGeom>
        </p:spPr>
      </p:pic>
      <p:sp>
        <p:nvSpPr>
          <p:cNvPr id="3" name="Textplatzhalter 29">
            <a:extLst>
              <a:ext uri="{FF2B5EF4-FFF2-40B4-BE49-F238E27FC236}">
                <a16:creationId xmlns:a16="http://schemas.microsoft.com/office/drawing/2014/main" id="{9B2D455F-31C1-B931-440D-D3F9A2C16782}"/>
              </a:ext>
            </a:extLst>
          </p:cNvPr>
          <p:cNvSpPr txBox="1">
            <a:spLocks/>
          </p:cNvSpPr>
          <p:nvPr/>
        </p:nvSpPr>
        <p:spPr bwMode="auto">
          <a:xfrm rot="16199998">
            <a:off x="10169117" y="3718433"/>
            <a:ext cx="2877502" cy="208918"/>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4" name="Textfeld 2">
            <a:extLst>
              <a:ext uri="{FF2B5EF4-FFF2-40B4-BE49-F238E27FC236}">
                <a16:creationId xmlns:a16="http://schemas.microsoft.com/office/drawing/2014/main" id="{0BE1B210-04AA-985A-4E17-45B3CC38A78B}"/>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84710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4710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84710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959BAD2-4A22-2F50-EF19-1EABE13AEAFE}"/>
            </a:ext>
          </a:extLst>
        </p:cNvPr>
        <p:cNvGrpSpPr/>
        <p:nvPr/>
      </p:nvGrpSpPr>
      <p:grpSpPr bwMode="auto">
        <a:xfrm>
          <a:off x="0" y="0"/>
          <a:ext cx="0" cy="0"/>
          <a:chOff x="0" y="0"/>
          <a:chExt cx="0" cy="0"/>
        </a:xfrm>
      </p:grpSpPr>
      <p:sp>
        <p:nvSpPr>
          <p:cNvPr id="128370010" name="Titel 3">
            <a:extLst>
              <a:ext uri="{FF2B5EF4-FFF2-40B4-BE49-F238E27FC236}">
                <a16:creationId xmlns:a16="http://schemas.microsoft.com/office/drawing/2014/main" id="{900D2952-AC10-9E78-C0FE-BC557DC26D38}"/>
              </a:ext>
            </a:extLst>
          </p:cNvPr>
          <p:cNvSpPr txBox="1">
            <a:spLocks noGrp="1"/>
          </p:cNvSpPr>
          <p:nvPr>
            <p:ph type="title"/>
          </p:nvPr>
        </p:nvSpPr>
        <p:spPr bwMode="auto">
          <a:xfrm>
            <a:off x="222250" y="1709738"/>
            <a:ext cx="10515600" cy="2852738"/>
          </a:xfrm>
          <a:prstGeom prst="rect">
            <a:avLst/>
          </a:prstGeom>
        </p:spPr>
        <p:txBody>
          <a:bodyPr/>
          <a:lstStyle/>
          <a:p>
            <a:pPr marL="514350" indent="-514350">
              <a:buFont typeface="+mj-lt"/>
              <a:buAutoNum type="arabicPeriod" startAt="5"/>
              <a:defRPr sz="3200"/>
            </a:pPr>
            <a:r>
              <a:rPr lang="de-DE" dirty="0"/>
              <a:t>Reflexion und Ausblick</a:t>
            </a:r>
            <a:endParaRPr dirty="0"/>
          </a:p>
        </p:txBody>
      </p:sp>
      <p:pic>
        <p:nvPicPr>
          <p:cNvPr id="5" name="Grafik 4" descr="Berge mit einfarbiger Füllung">
            <a:extLst>
              <a:ext uri="{FF2B5EF4-FFF2-40B4-BE49-F238E27FC236}">
                <a16:creationId xmlns:a16="http://schemas.microsoft.com/office/drawing/2014/main" id="{9B2C432B-997E-17C7-643C-8D4A500AB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4449" y="2527299"/>
            <a:ext cx="1803401" cy="1803401"/>
          </a:xfrm>
          <a:prstGeom prst="rect">
            <a:avLst/>
          </a:prstGeom>
        </p:spPr>
      </p:pic>
      <p:sp>
        <p:nvSpPr>
          <p:cNvPr id="2" name="Textfeld 2">
            <a:extLst>
              <a:ext uri="{FF2B5EF4-FFF2-40B4-BE49-F238E27FC236}">
                <a16:creationId xmlns:a16="http://schemas.microsoft.com/office/drawing/2014/main" id="{5BBE2412-E229-EF50-48E0-189CF5DA20FB}"/>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27</a:t>
            </a:r>
          </a:p>
        </p:txBody>
      </p:sp>
    </p:spTree>
    <p:extLst>
      <p:ext uri="{BB962C8B-B14F-4D97-AF65-F5344CB8AC3E}">
        <p14:creationId xmlns:p14="http://schemas.microsoft.com/office/powerpoint/2010/main" val="236865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5149342" name="Titel 1"/>
          <p:cNvSpPr txBox="1">
            <a:spLocks noGrp="1"/>
          </p:cNvSpPr>
          <p:nvPr>
            <p:ph type="title"/>
          </p:nvPr>
        </p:nvSpPr>
        <p:spPr bwMode="auto">
          <a:xfrm>
            <a:off x="838200" y="365125"/>
            <a:ext cx="10515600" cy="1325563"/>
          </a:xfrm>
        </p:spPr>
        <p:txBody>
          <a:bodyPr/>
          <a:lstStyle/>
          <a:p>
            <a:r>
              <a:rPr lang="de-DE" dirty="0">
                <a:latin typeface="Kantumruy Pro" pitchFamily="2" charset="0"/>
                <a:cs typeface="Kantumruy Pro" pitchFamily="2" charset="0"/>
              </a:rPr>
              <a:t>Reflexion &amp; Ausblick - Persönlicher Transfer</a:t>
            </a:r>
          </a:p>
        </p:txBody>
      </p:sp>
      <p:sp>
        <p:nvSpPr>
          <p:cNvPr id="486315872" name="Inhaltsplatzhalter 6"/>
          <p:cNvSpPr txBox="1">
            <a:spLocks noGrp="1"/>
          </p:cNvSpPr>
          <p:nvPr>
            <p:ph type="body" idx="1"/>
          </p:nvPr>
        </p:nvSpPr>
        <p:spPr bwMode="auto">
          <a:xfrm>
            <a:off x="838200" y="1825625"/>
            <a:ext cx="5881914" cy="4351338"/>
          </a:xfrm>
        </p:spPr>
        <p:txBody>
          <a:bodyPr>
            <a:normAutofit/>
          </a:bodyPr>
          <a:lstStyle/>
          <a:p>
            <a:pPr marL="0" indent="0">
              <a:buNone/>
            </a:pPr>
            <a:r>
              <a:rPr lang="de-DE" sz="2800" dirty="0"/>
              <a:t>Notieren Sie auf eine Karte: </a:t>
            </a:r>
          </a:p>
          <a:p>
            <a:pPr marL="0" indent="0">
              <a:buNone/>
            </a:pPr>
            <a:br>
              <a:rPr lang="de-DE" sz="2800" dirty="0"/>
            </a:br>
            <a:r>
              <a:rPr lang="de-DE" b="1" dirty="0"/>
              <a:t>Das nehme ich für unsere Schule mit…</a:t>
            </a:r>
            <a:br>
              <a:rPr lang="de-DE" dirty="0"/>
            </a:br>
            <a:br>
              <a:rPr lang="de-DE" dirty="0"/>
            </a:br>
            <a:r>
              <a:rPr lang="de-DE" b="1" dirty="0"/>
              <a:t>Damit fange ich in den nächsten vier Wochen an…</a:t>
            </a:r>
            <a:endParaRPr lang="de-DE" sz="2800" b="1" dirty="0"/>
          </a:p>
        </p:txBody>
      </p:sp>
      <p:sp>
        <p:nvSpPr>
          <p:cNvPr id="2082215758" name="Gestreifter Pfeil nach rechts 9"/>
          <p:cNvSpPr/>
          <p:nvPr/>
        </p:nvSpPr>
        <p:spPr bwMode="auto">
          <a:xfrm>
            <a:off x="10667428" y="798227"/>
            <a:ext cx="686372" cy="45935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2" y="5400"/>
                </a:lnTo>
                <a:lnTo>
                  <a:pt x="452" y="16200"/>
                </a:lnTo>
                <a:lnTo>
                  <a:pt x="0" y="16200"/>
                </a:lnTo>
                <a:close/>
                <a:moveTo>
                  <a:pt x="903" y="5400"/>
                </a:moveTo>
                <a:lnTo>
                  <a:pt x="1807" y="5400"/>
                </a:lnTo>
                <a:lnTo>
                  <a:pt x="1807" y="16200"/>
                </a:lnTo>
                <a:lnTo>
                  <a:pt x="903" y="16200"/>
                </a:lnTo>
                <a:close/>
                <a:moveTo>
                  <a:pt x="2259" y="5400"/>
                </a:moveTo>
                <a:lnTo>
                  <a:pt x="14372" y="5400"/>
                </a:lnTo>
                <a:lnTo>
                  <a:pt x="14372" y="0"/>
                </a:lnTo>
                <a:lnTo>
                  <a:pt x="21600" y="10800"/>
                </a:lnTo>
                <a:lnTo>
                  <a:pt x="14372" y="21600"/>
                </a:lnTo>
                <a:lnTo>
                  <a:pt x="14372" y="16200"/>
                </a:lnTo>
                <a:lnTo>
                  <a:pt x="2259" y="16200"/>
                </a:lnTo>
                <a:close/>
              </a:path>
            </a:pathLst>
          </a:custGeom>
          <a:solidFill>
            <a:srgbClr val="AFE6FF"/>
          </a:solidFill>
          <a:ln w="12700">
            <a:solidFill>
              <a:srgbClr val="AFE6FF"/>
            </a:solidFill>
            <a:miter/>
          </a:ln>
        </p:spPr>
        <p:txBody>
          <a:bodyPr lIns="45719" rIns="45719" anchor="ctr"/>
          <a:lstStyle/>
          <a:p>
            <a:pPr algn="ctr">
              <a:defRPr>
                <a:solidFill>
                  <a:srgbClr val="FFFFFF"/>
                </a:solidFill>
              </a:defRPr>
            </a:pPr>
            <a:endParaRPr/>
          </a:p>
        </p:txBody>
      </p:sp>
      <p:pic>
        <p:nvPicPr>
          <p:cNvPr id="1667246251" name="Grafik 2"/>
          <p:cNvPicPr>
            <a:picLocks noChangeAspect="1"/>
          </p:cNvPicPr>
          <p:nvPr/>
        </p:nvPicPr>
        <p:blipFill rotWithShape="1">
          <a:blip r:embed="rId3"/>
          <a:srcRect t="15691"/>
          <a:stretch>
            <a:fillRect/>
          </a:stretch>
        </p:blipFill>
        <p:spPr bwMode="auto">
          <a:xfrm>
            <a:off x="6964732" y="2708639"/>
            <a:ext cx="4538676" cy="2553005"/>
          </a:xfrm>
          <a:prstGeom prst="rect">
            <a:avLst/>
          </a:prstGeom>
        </p:spPr>
      </p:pic>
      <p:sp>
        <p:nvSpPr>
          <p:cNvPr id="2" name="Textplatzhalter 29">
            <a:extLst>
              <a:ext uri="{FF2B5EF4-FFF2-40B4-BE49-F238E27FC236}">
                <a16:creationId xmlns:a16="http://schemas.microsoft.com/office/drawing/2014/main" id="{46F042D0-C723-57E6-6BCB-70652A034017}"/>
              </a:ext>
            </a:extLst>
          </p:cNvPr>
          <p:cNvSpPr txBox="1">
            <a:spLocks/>
          </p:cNvSpPr>
          <p:nvPr/>
        </p:nvSpPr>
        <p:spPr bwMode="auto">
          <a:xfrm rot="16199998">
            <a:off x="10171096" y="3716455"/>
            <a:ext cx="2877502" cy="212876"/>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3" name="Textfeld 2">
            <a:extLst>
              <a:ext uri="{FF2B5EF4-FFF2-40B4-BE49-F238E27FC236}">
                <a16:creationId xmlns:a16="http://schemas.microsoft.com/office/drawing/2014/main" id="{C9FFDDDC-26D6-42A1-40F4-5EC8F7962B9C}"/>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3158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3158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DB4E2E-95C6-2E64-3F26-35215BC0033E}"/>
            </a:ext>
          </a:extLst>
        </p:cNvPr>
        <p:cNvGrpSpPr/>
        <p:nvPr/>
      </p:nvGrpSpPr>
      <p:grpSpPr bwMode="auto">
        <a:xfrm>
          <a:off x="0" y="0"/>
          <a:ext cx="0" cy="0"/>
          <a:chOff x="0" y="0"/>
          <a:chExt cx="0" cy="0"/>
        </a:xfrm>
      </p:grpSpPr>
      <p:sp>
        <p:nvSpPr>
          <p:cNvPr id="655149342" name="Titel 1">
            <a:extLst>
              <a:ext uri="{FF2B5EF4-FFF2-40B4-BE49-F238E27FC236}">
                <a16:creationId xmlns:a16="http://schemas.microsoft.com/office/drawing/2014/main" id="{37C02669-F645-B120-8AE6-8DAFB161C3D4}"/>
              </a:ext>
            </a:extLst>
          </p:cNvPr>
          <p:cNvSpPr txBox="1">
            <a:spLocks noGrp="1"/>
          </p:cNvSpPr>
          <p:nvPr>
            <p:ph type="title"/>
          </p:nvPr>
        </p:nvSpPr>
        <p:spPr bwMode="auto">
          <a:xfrm>
            <a:off x="838200" y="365125"/>
            <a:ext cx="10515600" cy="1325563"/>
          </a:xfrm>
        </p:spPr>
        <p:txBody>
          <a:bodyPr/>
          <a:lstStyle/>
          <a:p>
            <a:r>
              <a:rPr lang="de-DE" dirty="0">
                <a:latin typeface="Kantumruy Pro" pitchFamily="2" charset="0"/>
                <a:cs typeface="Kantumruy Pro" pitchFamily="2" charset="0"/>
              </a:rPr>
              <a:t>Reflexion &amp; Ausblick – Konkrete Vereinbarungen</a:t>
            </a:r>
          </a:p>
        </p:txBody>
      </p:sp>
      <p:sp>
        <p:nvSpPr>
          <p:cNvPr id="486315872" name="Inhaltsplatzhalter 6">
            <a:extLst>
              <a:ext uri="{FF2B5EF4-FFF2-40B4-BE49-F238E27FC236}">
                <a16:creationId xmlns:a16="http://schemas.microsoft.com/office/drawing/2014/main" id="{126A4DD1-5C2F-1B65-F942-C4EA5E1F278D}"/>
              </a:ext>
            </a:extLst>
          </p:cNvPr>
          <p:cNvSpPr txBox="1">
            <a:spLocks noGrp="1"/>
          </p:cNvSpPr>
          <p:nvPr>
            <p:ph type="body" idx="1"/>
          </p:nvPr>
        </p:nvSpPr>
        <p:spPr bwMode="auto">
          <a:xfrm>
            <a:off x="838200" y="1825625"/>
            <a:ext cx="5881914" cy="4351338"/>
          </a:xfrm>
        </p:spPr>
        <p:txBody>
          <a:bodyPr>
            <a:normAutofit/>
          </a:bodyPr>
          <a:lstStyle/>
          <a:p>
            <a:pPr marL="514350" indent="-514350">
              <a:lnSpc>
                <a:spcPct val="100000"/>
              </a:lnSpc>
              <a:buFont typeface="+mj-lt"/>
              <a:buAutoNum type="arabicPeriod"/>
            </a:pPr>
            <a:r>
              <a:rPr lang="de-DE" dirty="0"/>
              <a:t>Wie wollen wir damit weiterarbeiten?</a:t>
            </a:r>
          </a:p>
          <a:p>
            <a:pPr marL="514350" indent="-514350">
              <a:lnSpc>
                <a:spcPct val="100000"/>
              </a:lnSpc>
              <a:buFont typeface="+mj-lt"/>
              <a:buAutoNum type="arabicPeriod"/>
            </a:pPr>
            <a:r>
              <a:rPr lang="de-DE" dirty="0"/>
              <a:t>Welche Maßnahmen wollen wir zuerst umsetzen?</a:t>
            </a:r>
          </a:p>
          <a:p>
            <a:pPr marL="514350" indent="-514350">
              <a:lnSpc>
                <a:spcPct val="100000"/>
              </a:lnSpc>
              <a:buFont typeface="+mj-lt"/>
              <a:buAutoNum type="arabicPeriod"/>
            </a:pPr>
            <a:r>
              <a:rPr lang="de-DE" dirty="0"/>
              <a:t>Wer übernimmt welche Aufgaben? (z. B. Überarbeitung und Digitalisierung Jahreskreis, Weiterarbeit an den Maßnahmenplänen?)</a:t>
            </a:r>
          </a:p>
        </p:txBody>
      </p:sp>
      <p:sp>
        <p:nvSpPr>
          <p:cNvPr id="2082215758" name="Gestreifter Pfeil nach rechts 9">
            <a:extLst>
              <a:ext uri="{FF2B5EF4-FFF2-40B4-BE49-F238E27FC236}">
                <a16:creationId xmlns:a16="http://schemas.microsoft.com/office/drawing/2014/main" id="{DC514B4E-9AEF-DD0D-2551-87F0BFE7F352}"/>
              </a:ext>
            </a:extLst>
          </p:cNvPr>
          <p:cNvSpPr/>
          <p:nvPr/>
        </p:nvSpPr>
        <p:spPr bwMode="auto">
          <a:xfrm>
            <a:off x="10667428" y="798227"/>
            <a:ext cx="686372" cy="45935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2" y="5400"/>
                </a:lnTo>
                <a:lnTo>
                  <a:pt x="452" y="16200"/>
                </a:lnTo>
                <a:lnTo>
                  <a:pt x="0" y="16200"/>
                </a:lnTo>
                <a:close/>
                <a:moveTo>
                  <a:pt x="903" y="5400"/>
                </a:moveTo>
                <a:lnTo>
                  <a:pt x="1807" y="5400"/>
                </a:lnTo>
                <a:lnTo>
                  <a:pt x="1807" y="16200"/>
                </a:lnTo>
                <a:lnTo>
                  <a:pt x="903" y="16200"/>
                </a:lnTo>
                <a:close/>
                <a:moveTo>
                  <a:pt x="2259" y="5400"/>
                </a:moveTo>
                <a:lnTo>
                  <a:pt x="14372" y="5400"/>
                </a:lnTo>
                <a:lnTo>
                  <a:pt x="14372" y="0"/>
                </a:lnTo>
                <a:lnTo>
                  <a:pt x="21600" y="10800"/>
                </a:lnTo>
                <a:lnTo>
                  <a:pt x="14372" y="21600"/>
                </a:lnTo>
                <a:lnTo>
                  <a:pt x="14372" y="16200"/>
                </a:lnTo>
                <a:lnTo>
                  <a:pt x="2259" y="16200"/>
                </a:lnTo>
                <a:close/>
              </a:path>
            </a:pathLst>
          </a:custGeom>
          <a:solidFill>
            <a:srgbClr val="AFE6FF"/>
          </a:solidFill>
          <a:ln w="12700">
            <a:solidFill>
              <a:srgbClr val="AFE6FF"/>
            </a:solidFill>
            <a:miter/>
          </a:ln>
        </p:spPr>
        <p:txBody>
          <a:bodyPr lIns="45719" rIns="45719" anchor="ctr"/>
          <a:lstStyle/>
          <a:p>
            <a:pPr algn="ctr">
              <a:defRPr>
                <a:solidFill>
                  <a:srgbClr val="FFFFFF"/>
                </a:solidFill>
              </a:defRPr>
            </a:pPr>
            <a:endParaRPr/>
          </a:p>
        </p:txBody>
      </p:sp>
      <p:pic>
        <p:nvPicPr>
          <p:cNvPr id="1667246251" name="Grafik 2">
            <a:extLst>
              <a:ext uri="{FF2B5EF4-FFF2-40B4-BE49-F238E27FC236}">
                <a16:creationId xmlns:a16="http://schemas.microsoft.com/office/drawing/2014/main" id="{D3C4C284-6F23-6628-3929-7A4D54B40D64}"/>
              </a:ext>
            </a:extLst>
          </p:cNvPr>
          <p:cNvPicPr>
            <a:picLocks noChangeAspect="1"/>
          </p:cNvPicPr>
          <p:nvPr/>
        </p:nvPicPr>
        <p:blipFill rotWithShape="1">
          <a:blip r:embed="rId3"/>
          <a:srcRect t="15691"/>
          <a:stretch>
            <a:fillRect/>
          </a:stretch>
        </p:blipFill>
        <p:spPr bwMode="auto">
          <a:xfrm>
            <a:off x="6964732" y="2708639"/>
            <a:ext cx="4538676" cy="2553005"/>
          </a:xfrm>
          <a:prstGeom prst="rect">
            <a:avLst/>
          </a:prstGeom>
        </p:spPr>
      </p:pic>
      <p:sp>
        <p:nvSpPr>
          <p:cNvPr id="2" name="Textplatzhalter 29">
            <a:extLst>
              <a:ext uri="{FF2B5EF4-FFF2-40B4-BE49-F238E27FC236}">
                <a16:creationId xmlns:a16="http://schemas.microsoft.com/office/drawing/2014/main" id="{60C428FE-043F-C9AE-6A72-8F6EA6F99F35}"/>
              </a:ext>
            </a:extLst>
          </p:cNvPr>
          <p:cNvSpPr txBox="1">
            <a:spLocks/>
          </p:cNvSpPr>
          <p:nvPr/>
        </p:nvSpPr>
        <p:spPr bwMode="auto">
          <a:xfrm rot="16199998">
            <a:off x="10175451" y="3712100"/>
            <a:ext cx="2877502" cy="221586"/>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3" name="Textfeld 2">
            <a:extLst>
              <a:ext uri="{FF2B5EF4-FFF2-40B4-BE49-F238E27FC236}">
                <a16:creationId xmlns:a16="http://schemas.microsoft.com/office/drawing/2014/main" id="{E53A78BE-114B-1CDC-A804-DD5104F69804}"/>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29</a:t>
            </a:r>
          </a:p>
        </p:txBody>
      </p:sp>
    </p:spTree>
    <p:extLst>
      <p:ext uri="{BB962C8B-B14F-4D97-AF65-F5344CB8AC3E}">
        <p14:creationId xmlns:p14="http://schemas.microsoft.com/office/powerpoint/2010/main" val="15538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3158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3158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3158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9601209" name="Titel 1"/>
          <p:cNvSpPr txBox="1">
            <a:spLocks noGrp="1"/>
          </p:cNvSpPr>
          <p:nvPr>
            <p:ph type="title"/>
          </p:nvPr>
        </p:nvSpPr>
        <p:spPr bwMode="auto">
          <a:xfrm>
            <a:off x="838200" y="365125"/>
            <a:ext cx="10515600" cy="1325563"/>
          </a:xfrm>
          <a:prstGeom prst="rect">
            <a:avLst/>
          </a:prstGeom>
        </p:spPr>
        <p:txBody>
          <a:bodyPr>
            <a:normAutofit/>
          </a:bodyPr>
          <a:lstStyle/>
          <a:p>
            <a:pPr>
              <a:defRPr/>
            </a:pPr>
            <a:r>
              <a:rPr lang="de-DE" dirty="0">
                <a:latin typeface="Kantumruy Pro" pitchFamily="2" charset="0"/>
                <a:cs typeface="Kantumruy Pro" pitchFamily="2" charset="0"/>
              </a:rPr>
              <a:t>Heutiger Ablauf</a:t>
            </a:r>
            <a:endParaRPr dirty="0">
              <a:latin typeface="Kantumruy Pro" pitchFamily="2" charset="0"/>
              <a:cs typeface="Kantumruy Pro" pitchFamily="2" charset="0"/>
            </a:endParaRPr>
          </a:p>
        </p:txBody>
      </p:sp>
      <p:sp>
        <p:nvSpPr>
          <p:cNvPr id="572317357" name="Inhaltsplatzhalter 2"/>
          <p:cNvSpPr txBox="1">
            <a:spLocks noGrp="1"/>
          </p:cNvSpPr>
          <p:nvPr>
            <p:ph type="body" idx="1"/>
          </p:nvPr>
        </p:nvSpPr>
        <p:spPr bwMode="auto">
          <a:xfrm>
            <a:off x="838200" y="1825625"/>
            <a:ext cx="6512170" cy="4351338"/>
          </a:xfrm>
          <a:prstGeom prst="rect">
            <a:avLst/>
          </a:prstGeom>
        </p:spPr>
        <p:txBody>
          <a:bodyPr>
            <a:normAutofit/>
          </a:bodyPr>
          <a:lstStyle/>
          <a:p>
            <a:pPr marL="514350" indent="-514350">
              <a:buFontTx/>
              <a:buAutoNum type="arabicPeriod"/>
              <a:defRPr/>
            </a:pPr>
            <a:r>
              <a:rPr lang="de-DE" dirty="0">
                <a:latin typeface="Kantumruy Pro" pitchFamily="2" charset="0"/>
                <a:cs typeface="Kantumruy Pro" pitchFamily="2" charset="0"/>
              </a:rPr>
              <a:t>Rückblick auf die gemeinsame Zusammenarbeit</a:t>
            </a:r>
          </a:p>
          <a:p>
            <a:pPr marL="514350" indent="-514350">
              <a:buFontTx/>
              <a:buAutoNum type="arabicPeriod"/>
              <a:defRPr/>
            </a:pPr>
            <a:r>
              <a:rPr lang="de-DE" dirty="0">
                <a:latin typeface="Kantumruy Pro" pitchFamily="2" charset="0"/>
                <a:cs typeface="Kantumruy Pro" pitchFamily="2" charset="0"/>
              </a:rPr>
              <a:t>Der Prozess der datengestützten Entscheidungsfindung</a:t>
            </a:r>
          </a:p>
          <a:p>
            <a:pPr marL="514350" indent="-514350">
              <a:buFontTx/>
              <a:buAutoNum type="arabicPeriod"/>
              <a:defRPr/>
            </a:pPr>
            <a:r>
              <a:rPr lang="de-DE" dirty="0">
                <a:latin typeface="Kantumruy Pro" pitchFamily="2" charset="0"/>
                <a:cs typeface="Kantumruy Pro" pitchFamily="2" charset="0"/>
              </a:rPr>
              <a:t>Gemeinsame Konzeptentwicklung: Unser Diagnostik-Jahreskreis</a:t>
            </a:r>
          </a:p>
          <a:p>
            <a:pPr marL="514350" indent="-514350">
              <a:buFontTx/>
              <a:buAutoNum type="arabicPeriod"/>
              <a:defRPr/>
            </a:pPr>
            <a:r>
              <a:rPr lang="de-DE" dirty="0">
                <a:latin typeface="Kantumruy Pro" pitchFamily="2" charset="0"/>
                <a:cs typeface="Kantumruy Pro" pitchFamily="2" charset="0"/>
              </a:rPr>
              <a:t>Gemeinsame Konzeptentwicklung: Ziel- und Maßnahmenplan</a:t>
            </a:r>
          </a:p>
          <a:p>
            <a:pPr marL="514350" indent="-514350">
              <a:buFontTx/>
              <a:buAutoNum type="arabicPeriod"/>
              <a:defRPr/>
            </a:pPr>
            <a:r>
              <a:rPr lang="de-DE" dirty="0">
                <a:latin typeface="Kantumruy Pro" pitchFamily="2" charset="0"/>
                <a:cs typeface="Kantumruy Pro" pitchFamily="2" charset="0"/>
              </a:rPr>
              <a:t>Reflexion &amp; Ausblick</a:t>
            </a:r>
          </a:p>
          <a:p>
            <a:pPr marL="514350" indent="-514350">
              <a:buFontTx/>
              <a:buAutoNum type="arabicPeriod"/>
              <a:defRPr/>
            </a:pPr>
            <a:r>
              <a:rPr lang="de-DE" dirty="0">
                <a:latin typeface="Kantumruy Pro" pitchFamily="2" charset="0"/>
                <a:cs typeface="Kantumruy Pro" pitchFamily="2" charset="0"/>
              </a:rPr>
              <a:t>Feedback</a:t>
            </a:r>
            <a:endParaRPr dirty="0">
              <a:latin typeface="Kantumruy Pro" pitchFamily="2" charset="0"/>
              <a:cs typeface="Kantumruy Pro" pitchFamily="2" charset="0"/>
            </a:endParaRPr>
          </a:p>
        </p:txBody>
      </p:sp>
      <p:pic>
        <p:nvPicPr>
          <p:cNvPr id="1099186804" name="Grafik 4"/>
          <p:cNvPicPr>
            <a:picLocks noChangeAspect="1"/>
          </p:cNvPicPr>
          <p:nvPr/>
        </p:nvPicPr>
        <p:blipFill rotWithShape="1">
          <a:blip r:embed="rId3"/>
          <a:stretch/>
        </p:blipFill>
        <p:spPr bwMode="auto">
          <a:xfrm>
            <a:off x="7587573" y="2429859"/>
            <a:ext cx="4159632" cy="2772005"/>
          </a:xfrm>
          <a:prstGeom prst="rect">
            <a:avLst/>
          </a:prstGeom>
        </p:spPr>
      </p:pic>
      <p:pic>
        <p:nvPicPr>
          <p:cNvPr id="5" name="Grafik 4" descr="Liste mit einfarbiger Füllung">
            <a:extLst>
              <a:ext uri="{FF2B5EF4-FFF2-40B4-BE49-F238E27FC236}">
                <a16:creationId xmlns:a16="http://schemas.microsoft.com/office/drawing/2014/main" id="{A04C00EC-36B4-8989-A57D-02088B032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5517" y="531977"/>
            <a:ext cx="914400" cy="914400"/>
          </a:xfrm>
          <a:prstGeom prst="rect">
            <a:avLst/>
          </a:prstGeom>
        </p:spPr>
      </p:pic>
      <p:sp>
        <p:nvSpPr>
          <p:cNvPr id="2" name="Textplatzhalter 29">
            <a:extLst>
              <a:ext uri="{FF2B5EF4-FFF2-40B4-BE49-F238E27FC236}">
                <a16:creationId xmlns:a16="http://schemas.microsoft.com/office/drawing/2014/main" id="{B4C1EBE7-E617-F79E-B815-0011D773733A}"/>
              </a:ext>
            </a:extLst>
          </p:cNvPr>
          <p:cNvSpPr txBox="1">
            <a:spLocks/>
          </p:cNvSpPr>
          <p:nvPr/>
        </p:nvSpPr>
        <p:spPr bwMode="auto">
          <a:xfrm rot="16199998">
            <a:off x="10407099" y="3664469"/>
            <a:ext cx="2877502" cy="197288"/>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3" name="Textfeld 3">
            <a:extLst>
              <a:ext uri="{FF2B5EF4-FFF2-40B4-BE49-F238E27FC236}">
                <a16:creationId xmlns:a16="http://schemas.microsoft.com/office/drawing/2014/main" id="{2BAB5107-A4CD-D273-1714-27401F1E4D5A}"/>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9" name="Inhaltsplatzhalter 3">
            <a:extLst>
              <a:ext uri="{FF2B5EF4-FFF2-40B4-BE49-F238E27FC236}">
                <a16:creationId xmlns:a16="http://schemas.microsoft.com/office/drawing/2014/main" id="{ED586AD7-F733-0A8C-9861-45DAB9EDA049}"/>
              </a:ext>
            </a:extLst>
          </p:cNvPr>
          <p:cNvGrpSpPr/>
          <p:nvPr/>
        </p:nvGrpSpPr>
        <p:grpSpPr bwMode="auto">
          <a:xfrm>
            <a:off x="838198" y="1866039"/>
            <a:ext cx="10515601" cy="3243140"/>
            <a:chOff x="838198" y="1866039"/>
            <a:chExt cx="10515601" cy="3243140"/>
          </a:xfrm>
        </p:grpSpPr>
        <p:sp>
          <p:nvSpPr>
            <p:cNvPr id="20" name="Form">
              <a:extLst>
                <a:ext uri="{FF2B5EF4-FFF2-40B4-BE49-F238E27FC236}">
                  <a16:creationId xmlns:a16="http://schemas.microsoft.com/office/drawing/2014/main" id="{4353B9EE-138D-7D83-7E06-2813E791B39C}"/>
                </a:ext>
              </a:extLst>
            </p:cNvPr>
            <p:cNvSpPr/>
            <p:nvPr/>
          </p:nvSpPr>
          <p:spPr bwMode="auto">
            <a:xfrm>
              <a:off x="838198" y="2334081"/>
              <a:ext cx="10515601" cy="161263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9944" y="5400"/>
                  </a:lnTo>
                  <a:lnTo>
                    <a:pt x="19944" y="0"/>
                  </a:lnTo>
                  <a:lnTo>
                    <a:pt x="21600" y="10800"/>
                  </a:lnTo>
                  <a:lnTo>
                    <a:pt x="19944" y="21600"/>
                  </a:lnTo>
                  <a:lnTo>
                    <a:pt x="19944" y="16200"/>
                  </a:lnTo>
                  <a:lnTo>
                    <a:pt x="0" y="16200"/>
                  </a:lnTo>
                  <a:lnTo>
                    <a:pt x="828" y="10800"/>
                  </a:lnTo>
                  <a:close/>
                </a:path>
              </a:pathLst>
            </a:custGeom>
            <a:solidFill>
              <a:srgbClr val="D0DEEF"/>
            </a:solidFill>
            <a:ln w="12700" cap="flat">
              <a:noFill/>
              <a:miter lim="4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sp>
          <p:nvSpPr>
            <p:cNvPr id="21" name="06.2024…">
              <a:extLst>
                <a:ext uri="{FF2B5EF4-FFF2-40B4-BE49-F238E27FC236}">
                  <a16:creationId xmlns:a16="http://schemas.microsoft.com/office/drawing/2014/main" id="{BC8AB431-B5F7-AC1B-A75A-11E5FD75CA36}"/>
                </a:ext>
              </a:extLst>
            </p:cNvPr>
            <p:cNvSpPr txBox="1"/>
            <p:nvPr/>
          </p:nvSpPr>
          <p:spPr bwMode="auto">
            <a:xfrm>
              <a:off x="843733" y="1866039"/>
              <a:ext cx="1506227" cy="874083"/>
            </a:xfrm>
            <a:prstGeom prst="rect">
              <a:avLst/>
            </a:prstGeom>
            <a:noFill/>
            <a:ln w="12700" cap="flat">
              <a:noFill/>
              <a:miter lim="400000"/>
            </a:ln>
            <a:effectLst/>
          </p:spPr>
          <p:txBody>
            <a:bodyPr wrap="square" lIns="78231" tIns="78231" rIns="78231" bIns="78231" numCol="1" anchor="b">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ctr" defTabSz="488950">
                <a:lnSpc>
                  <a:spcPct val="90000"/>
                </a:lnSpc>
                <a:spcBef>
                  <a:spcPts val="400"/>
                </a:spcBef>
                <a:buSzPct val="100000"/>
                <a:defRPr sz="1100" b="1"/>
              </a:pPr>
              <a:r>
                <a:rPr lang="de-DE" sz="1600"/>
                <a:t>Datum</a:t>
              </a:r>
            </a:p>
            <a:p>
              <a:pPr algn="ctr" defTabSz="488950">
                <a:lnSpc>
                  <a:spcPct val="90000"/>
                </a:lnSpc>
                <a:spcBef>
                  <a:spcPts val="400"/>
                </a:spcBef>
                <a:buSzPct val="100000"/>
                <a:defRPr sz="1100"/>
              </a:pPr>
              <a:r>
                <a:rPr lang="de-DE" sz="1600"/>
                <a:t>Erstgespräch (Kleingruppe)</a:t>
              </a:r>
            </a:p>
          </p:txBody>
        </p:sp>
        <p:sp>
          <p:nvSpPr>
            <p:cNvPr id="22" name="Kreis">
              <a:extLst>
                <a:ext uri="{FF2B5EF4-FFF2-40B4-BE49-F238E27FC236}">
                  <a16:creationId xmlns:a16="http://schemas.microsoft.com/office/drawing/2014/main" id="{8F639A84-A7A4-9700-5BE8-A602E5EA2129}"/>
                </a:ext>
              </a:extLst>
            </p:cNvPr>
            <p:cNvSpPr/>
            <p:nvPr/>
          </p:nvSpPr>
          <p:spPr bwMode="auto">
            <a:xfrm>
              <a:off x="1320301" y="2938819"/>
              <a:ext cx="403162" cy="403161"/>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sp>
          <p:nvSpPr>
            <p:cNvPr id="23" name="08.2024…">
              <a:extLst>
                <a:ext uri="{FF2B5EF4-FFF2-40B4-BE49-F238E27FC236}">
                  <a16:creationId xmlns:a16="http://schemas.microsoft.com/office/drawing/2014/main" id="{F5138912-27EE-DE23-92AD-14AF36F8DB06}"/>
                </a:ext>
              </a:extLst>
            </p:cNvPr>
            <p:cNvSpPr txBox="1"/>
            <p:nvPr/>
          </p:nvSpPr>
          <p:spPr bwMode="auto">
            <a:xfrm>
              <a:off x="2027212" y="3543562"/>
              <a:ext cx="1799613" cy="1317282"/>
            </a:xfrm>
            <a:prstGeom prst="rect">
              <a:avLst/>
            </a:prstGeom>
            <a:noFill/>
            <a:ln w="12700" cap="flat">
              <a:noFill/>
              <a:miter lim="400000"/>
            </a:ln>
            <a:effectLst/>
          </p:spPr>
          <p:txBody>
            <a:bodyPr wrap="square" lIns="78231" tIns="78231" rIns="78231" bIns="78231" numCol="1" anchor="t">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ctr" defTabSz="488950">
                <a:lnSpc>
                  <a:spcPct val="90000"/>
                </a:lnSpc>
                <a:spcBef>
                  <a:spcPts val="400"/>
                </a:spcBef>
                <a:buSzPct val="100000"/>
                <a:defRPr sz="1100" b="1"/>
              </a:pPr>
              <a:r>
                <a:rPr lang="de-DE" sz="1600" dirty="0"/>
                <a:t>Heute</a:t>
              </a:r>
              <a:endParaRPr lang="de-DE" sz="1600"/>
            </a:p>
            <a:p>
              <a:pPr algn="ctr" defTabSz="488950">
                <a:lnSpc>
                  <a:spcPct val="90000"/>
                </a:lnSpc>
                <a:spcBef>
                  <a:spcPts val="400"/>
                </a:spcBef>
                <a:buSzPct val="100000"/>
                <a:defRPr sz="1100"/>
              </a:pPr>
              <a:r>
                <a:rPr lang="de-DE" sz="1600" dirty="0"/>
                <a:t>Auftaktworkshop (gesamtes pädagogisches Personal)</a:t>
              </a:r>
              <a:endParaRPr lang="de-DE" sz="1600"/>
            </a:p>
          </p:txBody>
        </p:sp>
        <p:sp>
          <p:nvSpPr>
            <p:cNvPr id="24" name="Kreis">
              <a:extLst>
                <a:ext uri="{FF2B5EF4-FFF2-40B4-BE49-F238E27FC236}">
                  <a16:creationId xmlns:a16="http://schemas.microsoft.com/office/drawing/2014/main" id="{CA28A15A-C42F-7757-DDBF-2E62CCF679A5}"/>
                </a:ext>
              </a:extLst>
            </p:cNvPr>
            <p:cNvSpPr/>
            <p:nvPr/>
          </p:nvSpPr>
          <p:spPr bwMode="auto">
            <a:xfrm>
              <a:off x="2744413" y="2938819"/>
              <a:ext cx="403161" cy="403161"/>
            </a:xfrm>
            <a:prstGeom prst="ellipse">
              <a:avLst/>
            </a:prstGeom>
            <a:solidFill>
              <a:srgbClr val="55C3CF"/>
            </a:solidFill>
            <a:ln w="12700" cap="flat">
              <a:solidFill>
                <a:srgbClr val="FFFFFF"/>
              </a:solidFill>
              <a:prstDash val="solid"/>
              <a:miter lim="8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sp>
          <p:nvSpPr>
            <p:cNvPr id="25" name="Oval">
              <a:extLst>
                <a:ext uri="{FF2B5EF4-FFF2-40B4-BE49-F238E27FC236}">
                  <a16:creationId xmlns:a16="http://schemas.microsoft.com/office/drawing/2014/main" id="{BF56CF53-FE19-7E84-6879-40BCBFAF517F}"/>
                </a:ext>
              </a:extLst>
            </p:cNvPr>
            <p:cNvSpPr/>
            <p:nvPr/>
          </p:nvSpPr>
          <p:spPr bwMode="auto">
            <a:xfrm>
              <a:off x="4102198" y="2995788"/>
              <a:ext cx="273863" cy="270001"/>
            </a:xfrm>
            <a:prstGeom prst="ellipse">
              <a:avLst/>
            </a:prstGeom>
            <a:solidFill>
              <a:srgbClr val="50C8A7"/>
            </a:solidFill>
            <a:ln w="12700" cap="flat">
              <a:solidFill>
                <a:srgbClr val="FFFFFF"/>
              </a:solidFill>
              <a:prstDash val="solid"/>
              <a:miter lim="8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sp>
          <p:nvSpPr>
            <p:cNvPr id="26" name="08.2025…">
              <a:extLst>
                <a:ext uri="{FF2B5EF4-FFF2-40B4-BE49-F238E27FC236}">
                  <a16:creationId xmlns:a16="http://schemas.microsoft.com/office/drawing/2014/main" id="{D1C1319A-E05C-0386-B66A-3B4170530C1E}"/>
                </a:ext>
              </a:extLst>
            </p:cNvPr>
            <p:cNvSpPr txBox="1"/>
            <p:nvPr/>
          </p:nvSpPr>
          <p:spPr bwMode="auto">
            <a:xfrm>
              <a:off x="6779618" y="3516825"/>
              <a:ext cx="1651432" cy="1592354"/>
            </a:xfrm>
            <a:prstGeom prst="rect">
              <a:avLst/>
            </a:prstGeom>
            <a:noFill/>
            <a:ln w="12700" cap="flat">
              <a:noFill/>
              <a:miter lim="400000"/>
            </a:ln>
            <a:effectLst/>
          </p:spPr>
          <p:txBody>
            <a:bodyPr wrap="square" lIns="78231" tIns="78231" rIns="78231" bIns="78231" numCol="1" anchor="t">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ctr" defTabSz="488950">
                <a:lnSpc>
                  <a:spcPct val="90000"/>
                </a:lnSpc>
                <a:spcBef>
                  <a:spcPts val="400"/>
                </a:spcBef>
                <a:buSzPct val="100000"/>
                <a:defRPr sz="1100" b="1"/>
              </a:pPr>
              <a:r>
                <a:rPr lang="de-DE" sz="1600" dirty="0"/>
                <a:t>Datum</a:t>
              </a:r>
            </a:p>
            <a:p>
              <a:pPr algn="ctr" defTabSz="488950">
                <a:lnSpc>
                  <a:spcPct val="90000"/>
                </a:lnSpc>
                <a:spcBef>
                  <a:spcPts val="400"/>
                </a:spcBef>
                <a:buSzPct val="100000"/>
                <a:defRPr sz="1100"/>
              </a:pPr>
              <a:r>
                <a:rPr lang="de-DE" sz="1600" dirty="0"/>
                <a:t>Abschluss / Perspektivtag (gesamtes pädagogisches Personal)</a:t>
              </a:r>
            </a:p>
          </p:txBody>
        </p:sp>
        <p:sp>
          <p:nvSpPr>
            <p:cNvPr id="27" name="Kreis">
              <a:extLst>
                <a:ext uri="{FF2B5EF4-FFF2-40B4-BE49-F238E27FC236}">
                  <a16:creationId xmlns:a16="http://schemas.microsoft.com/office/drawing/2014/main" id="{386A7E81-241B-C9BB-091F-20182398E1BC}"/>
                </a:ext>
              </a:extLst>
            </p:cNvPr>
            <p:cNvSpPr/>
            <p:nvPr/>
          </p:nvSpPr>
          <p:spPr bwMode="auto">
            <a:xfrm>
              <a:off x="7389871" y="2938819"/>
              <a:ext cx="403161" cy="403161"/>
            </a:xfrm>
            <a:prstGeom prst="ellipse">
              <a:avLst/>
            </a:prstGeom>
            <a:solidFill>
              <a:srgbClr val="4BC174"/>
            </a:solidFill>
            <a:ln w="12700" cap="flat">
              <a:solidFill>
                <a:srgbClr val="FFFFFF"/>
              </a:solidFill>
              <a:prstDash val="solid"/>
              <a:miter lim="8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sp>
          <p:nvSpPr>
            <p:cNvPr id="28" name="03.2026…">
              <a:extLst>
                <a:ext uri="{FF2B5EF4-FFF2-40B4-BE49-F238E27FC236}">
                  <a16:creationId xmlns:a16="http://schemas.microsoft.com/office/drawing/2014/main" id="{4DF3AB88-0822-9D60-C575-CCA80AA506E9}"/>
                </a:ext>
              </a:extLst>
            </p:cNvPr>
            <p:cNvSpPr txBox="1"/>
            <p:nvPr/>
          </p:nvSpPr>
          <p:spPr bwMode="auto">
            <a:xfrm>
              <a:off x="8940405" y="3543561"/>
              <a:ext cx="1362055" cy="874083"/>
            </a:xfrm>
            <a:prstGeom prst="rect">
              <a:avLst/>
            </a:prstGeom>
            <a:noFill/>
            <a:ln w="12700" cap="flat">
              <a:noFill/>
              <a:miter lim="400000"/>
            </a:ln>
            <a:effectLst/>
          </p:spPr>
          <p:txBody>
            <a:bodyPr wrap="square" lIns="78231" tIns="78231" rIns="78231" bIns="78231" numCol="1" anchor="t">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ctr" defTabSz="488950">
                <a:lnSpc>
                  <a:spcPct val="90000"/>
                </a:lnSpc>
                <a:spcBef>
                  <a:spcPts val="400"/>
                </a:spcBef>
                <a:buSzPct val="100000"/>
                <a:defRPr sz="1100" b="1"/>
              </a:pPr>
              <a:r>
                <a:rPr sz="1600" dirty="0"/>
                <a:t>Datum</a:t>
              </a:r>
              <a:endParaRPr lang="de-DE" sz="1600" dirty="0"/>
            </a:p>
            <a:p>
              <a:pPr algn="ctr" defTabSz="488950">
                <a:lnSpc>
                  <a:spcPct val="90000"/>
                </a:lnSpc>
                <a:spcBef>
                  <a:spcPts val="400"/>
                </a:spcBef>
                <a:buSzPct val="100000"/>
                <a:defRPr sz="1100"/>
              </a:pPr>
              <a:r>
                <a:rPr sz="1600" err="1"/>
                <a:t>Ggf</a:t>
              </a:r>
              <a:r>
                <a:rPr sz="1600" dirty="0"/>
                <a:t>. Follow-Up Treffen </a:t>
              </a:r>
            </a:p>
          </p:txBody>
        </p:sp>
        <p:sp>
          <p:nvSpPr>
            <p:cNvPr id="29" name="Kreis">
              <a:extLst>
                <a:ext uri="{FF2B5EF4-FFF2-40B4-BE49-F238E27FC236}">
                  <a16:creationId xmlns:a16="http://schemas.microsoft.com/office/drawing/2014/main" id="{C489367E-F203-3C62-FF8F-84F20E36C6D7}"/>
                </a:ext>
              </a:extLst>
            </p:cNvPr>
            <p:cNvSpPr/>
            <p:nvPr/>
          </p:nvSpPr>
          <p:spPr bwMode="auto">
            <a:xfrm>
              <a:off x="9416972" y="2938819"/>
              <a:ext cx="403161" cy="403161"/>
            </a:xfrm>
            <a:prstGeom prst="ellipse">
              <a:avLst/>
            </a:prstGeom>
            <a:solidFill>
              <a:schemeClr val="accent6"/>
            </a:solidFill>
            <a:ln w="12700" cap="flat">
              <a:solidFill>
                <a:srgbClr val="FFFFFF"/>
              </a:solidFill>
              <a:prstDash val="solid"/>
              <a:miter lim="800000"/>
            </a:ln>
            <a:effectLst/>
          </p:spPr>
          <p:txBody>
            <a:bodyPr wrap="square" lIns="45719" tIns="45719" rIns="45719" bIns="45719" numCol="1" anchor="t">
              <a:no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nSpc>
                  <a:spcPct val="90000"/>
                </a:lnSpc>
                <a:spcBef>
                  <a:spcPts val="1000"/>
                </a:spcBef>
                <a:defRPr sz="2400"/>
              </a:pPr>
              <a:endParaRPr/>
            </a:p>
          </p:txBody>
        </p:sp>
      </p:grpSp>
      <p:sp>
        <p:nvSpPr>
          <p:cNvPr id="2073043297" name="Titel 1"/>
          <p:cNvSpPr txBox="1">
            <a:spLocks noGrp="1"/>
          </p:cNvSpPr>
          <p:nvPr>
            <p:ph type="title"/>
          </p:nvPr>
        </p:nvSpPr>
        <p:spPr bwMode="auto">
          <a:xfrm>
            <a:off x="838200" y="365125"/>
            <a:ext cx="10515600" cy="1325563"/>
          </a:xfrm>
          <a:prstGeom prst="rect">
            <a:avLst/>
          </a:prstGeom>
        </p:spPr>
        <p:txBody>
          <a:bodyPr/>
          <a:lstStyle/>
          <a:p>
            <a:pPr>
              <a:defRPr/>
            </a:pPr>
            <a:r>
              <a:t>Wie geht es weiter?</a:t>
            </a:r>
          </a:p>
        </p:txBody>
      </p:sp>
      <p:pic>
        <p:nvPicPr>
          <p:cNvPr id="1821808113" name="Grafik 10" descr="Grafik 10"/>
          <p:cNvPicPr>
            <a:picLocks noChangeAspect="1"/>
          </p:cNvPicPr>
          <p:nvPr/>
        </p:nvPicPr>
        <p:blipFill rotWithShape="1">
          <a:blip r:embed="rId3"/>
          <a:stretch/>
        </p:blipFill>
        <p:spPr bwMode="auto">
          <a:xfrm>
            <a:off x="10629255" y="516918"/>
            <a:ext cx="914400" cy="914400"/>
          </a:xfrm>
          <a:prstGeom prst="rect">
            <a:avLst/>
          </a:prstGeom>
          <a:ln w="12700">
            <a:miter lim="400000"/>
          </a:ln>
        </p:spPr>
      </p:pic>
      <p:pic>
        <p:nvPicPr>
          <p:cNvPr id="730079190" name="Grafik 2" descr="Grafik 2"/>
          <p:cNvPicPr>
            <a:picLocks noChangeAspect="1"/>
          </p:cNvPicPr>
          <p:nvPr/>
        </p:nvPicPr>
        <p:blipFill rotWithShape="1">
          <a:blip r:embed="rId4"/>
          <a:stretch/>
        </p:blipFill>
        <p:spPr bwMode="auto">
          <a:xfrm>
            <a:off x="4458511" y="3006278"/>
            <a:ext cx="274345" cy="268248"/>
          </a:xfrm>
          <a:prstGeom prst="rect">
            <a:avLst/>
          </a:prstGeom>
          <a:ln w="12700">
            <a:miter lim="400000"/>
          </a:ln>
        </p:spPr>
      </p:pic>
      <p:pic>
        <p:nvPicPr>
          <p:cNvPr id="394805766" name="Grafik 4" descr="Grafik 4"/>
          <p:cNvPicPr>
            <a:picLocks noChangeAspect="1"/>
          </p:cNvPicPr>
          <p:nvPr/>
        </p:nvPicPr>
        <p:blipFill rotWithShape="1">
          <a:blip r:embed="rId5"/>
          <a:stretch/>
        </p:blipFill>
        <p:spPr bwMode="auto">
          <a:xfrm>
            <a:off x="4789830" y="3012088"/>
            <a:ext cx="274345" cy="268248"/>
          </a:xfrm>
          <a:prstGeom prst="rect">
            <a:avLst/>
          </a:prstGeom>
          <a:ln w="12700">
            <a:miter lim="400000"/>
          </a:ln>
        </p:spPr>
      </p:pic>
      <p:pic>
        <p:nvPicPr>
          <p:cNvPr id="1976285380" name="Grafik 5" descr="Grafik 5"/>
          <p:cNvPicPr>
            <a:picLocks noChangeAspect="1"/>
          </p:cNvPicPr>
          <p:nvPr/>
        </p:nvPicPr>
        <p:blipFill rotWithShape="1">
          <a:blip r:embed="rId4"/>
          <a:stretch/>
        </p:blipFill>
        <p:spPr bwMode="auto">
          <a:xfrm>
            <a:off x="5121149" y="3006278"/>
            <a:ext cx="274345" cy="268248"/>
          </a:xfrm>
          <a:prstGeom prst="rect">
            <a:avLst/>
          </a:prstGeom>
          <a:ln w="12700">
            <a:miter lim="400000"/>
          </a:ln>
        </p:spPr>
      </p:pic>
      <p:pic>
        <p:nvPicPr>
          <p:cNvPr id="595694993" name="Grafik 11" descr="Grafik 11"/>
          <p:cNvPicPr>
            <a:picLocks noChangeAspect="1"/>
          </p:cNvPicPr>
          <p:nvPr/>
        </p:nvPicPr>
        <p:blipFill rotWithShape="1">
          <a:blip r:embed="rId5"/>
          <a:stretch/>
        </p:blipFill>
        <p:spPr bwMode="auto">
          <a:xfrm>
            <a:off x="5446183" y="3006278"/>
            <a:ext cx="274345" cy="268248"/>
          </a:xfrm>
          <a:prstGeom prst="rect">
            <a:avLst/>
          </a:prstGeom>
          <a:ln w="12700">
            <a:miter lim="400000"/>
          </a:ln>
        </p:spPr>
      </p:pic>
      <p:sp>
        <p:nvSpPr>
          <p:cNvPr id="2" name="Textfeld 2">
            <a:extLst>
              <a:ext uri="{FF2B5EF4-FFF2-40B4-BE49-F238E27FC236}">
                <a16:creationId xmlns:a16="http://schemas.microsoft.com/office/drawing/2014/main" id="{745B613D-1E3A-9298-F669-183E1E54EA3E}"/>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30</a:t>
            </a:r>
          </a:p>
        </p:txBody>
      </p:sp>
      <p:sp>
        <p:nvSpPr>
          <p:cNvPr id="4" name="Textfeld 4">
            <a:extLst>
              <a:ext uri="{FF2B5EF4-FFF2-40B4-BE49-F238E27FC236}">
                <a16:creationId xmlns:a16="http://schemas.microsoft.com/office/drawing/2014/main" id="{3856E9EA-9DE8-D3E7-56DB-BAE810BB19BB}"/>
              </a:ext>
            </a:extLst>
          </p:cNvPr>
          <p:cNvSpPr txBox="1"/>
          <p:nvPr/>
        </p:nvSpPr>
        <p:spPr bwMode="auto">
          <a:xfrm>
            <a:off x="3326809" y="1866103"/>
            <a:ext cx="3211235" cy="808426"/>
          </a:xfrm>
          <a:prstGeom prst="rect">
            <a:avLst/>
          </a:prstGeom>
          <a:noFill/>
          <a:ln w="12700" cap="flat">
            <a:solidFill>
              <a:schemeClr val="tx1"/>
            </a:solid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ctr">
              <a:lnSpc>
                <a:spcPct val="90000"/>
              </a:lnSpc>
              <a:spcBef>
                <a:spcPts val="400"/>
              </a:spcBef>
            </a:pPr>
            <a:r>
              <a:rPr lang="de-DE" sz="1600" b="1" dirty="0"/>
              <a:t>Zeitspanne (ein Schuljahr)</a:t>
            </a:r>
            <a:endParaRPr lang="de-DE" sz="1600" dirty="0"/>
          </a:p>
          <a:p>
            <a:pPr algn="ctr">
              <a:lnSpc>
                <a:spcPct val="90000"/>
              </a:lnSpc>
              <a:spcBef>
                <a:spcPts val="400"/>
              </a:spcBef>
            </a:pPr>
            <a:r>
              <a:rPr lang="de-DE" sz="1600" dirty="0"/>
              <a:t>Entwicklungswerksstätten (Steuergruppe &amp; ggf. Kollegium)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8D6F2F8-0805-D184-4634-B7626A88CCD3}"/>
            </a:ext>
          </a:extLst>
        </p:cNvPr>
        <p:cNvGrpSpPr/>
        <p:nvPr/>
      </p:nvGrpSpPr>
      <p:grpSpPr bwMode="auto">
        <a:xfrm>
          <a:off x="0" y="0"/>
          <a:ext cx="0" cy="0"/>
          <a:chOff x="0" y="0"/>
          <a:chExt cx="0" cy="0"/>
        </a:xfrm>
      </p:grpSpPr>
      <p:sp>
        <p:nvSpPr>
          <p:cNvPr id="128370010" name="Titel 3">
            <a:extLst>
              <a:ext uri="{FF2B5EF4-FFF2-40B4-BE49-F238E27FC236}">
                <a16:creationId xmlns:a16="http://schemas.microsoft.com/office/drawing/2014/main" id="{D3F9ACB3-9BDE-CEBC-A02B-F517CDC0F1E1}"/>
              </a:ext>
            </a:extLst>
          </p:cNvPr>
          <p:cNvSpPr txBox="1">
            <a:spLocks noGrp="1"/>
          </p:cNvSpPr>
          <p:nvPr>
            <p:ph type="title"/>
          </p:nvPr>
        </p:nvSpPr>
        <p:spPr bwMode="auto">
          <a:xfrm>
            <a:off x="222250" y="1709738"/>
            <a:ext cx="10515600" cy="2852738"/>
          </a:xfrm>
          <a:prstGeom prst="rect">
            <a:avLst/>
          </a:prstGeom>
        </p:spPr>
        <p:txBody>
          <a:bodyPr/>
          <a:lstStyle/>
          <a:p>
            <a:pPr marL="514350" indent="-514350">
              <a:buFont typeface="+mj-lt"/>
              <a:buAutoNum type="arabicPeriod" startAt="6"/>
              <a:defRPr sz="3200"/>
            </a:pPr>
            <a:r>
              <a:rPr lang="de-DE" dirty="0"/>
              <a:t>Feedback</a:t>
            </a:r>
            <a:endParaRPr dirty="0"/>
          </a:p>
        </p:txBody>
      </p:sp>
      <p:pic>
        <p:nvPicPr>
          <p:cNvPr id="2" name="Grafik 1" descr="Geschäftswachstum">
            <a:extLst>
              <a:ext uri="{FF2B5EF4-FFF2-40B4-BE49-F238E27FC236}">
                <a16:creationId xmlns:a16="http://schemas.microsoft.com/office/drawing/2014/main" id="{4E6F4B27-A36E-6D5A-6AB9-9837A5475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4449" y="2758876"/>
            <a:ext cx="1803600" cy="1803600"/>
          </a:xfrm>
          <a:prstGeom prst="rect">
            <a:avLst/>
          </a:prstGeom>
        </p:spPr>
      </p:pic>
      <p:sp>
        <p:nvSpPr>
          <p:cNvPr id="3" name="Textfeld 2">
            <a:extLst>
              <a:ext uri="{FF2B5EF4-FFF2-40B4-BE49-F238E27FC236}">
                <a16:creationId xmlns:a16="http://schemas.microsoft.com/office/drawing/2014/main" id="{3B402F16-7F22-38D7-992A-5E0FD56FB200}"/>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31</a:t>
            </a:r>
          </a:p>
        </p:txBody>
      </p:sp>
    </p:spTree>
    <p:extLst>
      <p:ext uri="{BB962C8B-B14F-4D97-AF65-F5344CB8AC3E}">
        <p14:creationId xmlns:p14="http://schemas.microsoft.com/office/powerpoint/2010/main" val="188015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B1EC3-0496-0198-1277-BD5C8B09B48C}"/>
              </a:ext>
            </a:extLst>
          </p:cNvPr>
          <p:cNvSpPr>
            <a:spLocks noGrp="1"/>
          </p:cNvSpPr>
          <p:nvPr>
            <p:ph type="title"/>
          </p:nvPr>
        </p:nvSpPr>
        <p:spPr/>
        <p:txBody>
          <a:bodyPr/>
          <a:lstStyle/>
          <a:p>
            <a:r>
              <a:rPr lang="de-DE" dirty="0"/>
              <a:t>Feedback zum heutigen Workshop</a:t>
            </a:r>
          </a:p>
        </p:txBody>
      </p:sp>
      <p:sp>
        <p:nvSpPr>
          <p:cNvPr id="3" name="Textplatzhalter 2">
            <a:extLst>
              <a:ext uri="{FF2B5EF4-FFF2-40B4-BE49-F238E27FC236}">
                <a16:creationId xmlns:a16="http://schemas.microsoft.com/office/drawing/2014/main" id="{3A735C5C-444F-0EB1-8EF6-EE63B2AAB9B6}"/>
              </a:ext>
            </a:extLst>
          </p:cNvPr>
          <p:cNvSpPr>
            <a:spLocks noGrp="1"/>
          </p:cNvSpPr>
          <p:nvPr>
            <p:ph type="body" idx="1"/>
          </p:nvPr>
        </p:nvSpPr>
        <p:spPr/>
        <p:txBody>
          <a:bodyPr>
            <a:normAutofit/>
          </a:bodyPr>
          <a:lstStyle/>
          <a:p>
            <a:pPr marL="0" indent="0">
              <a:buNone/>
            </a:pPr>
            <a:endParaRPr lang="de-DE" sz="2800" b="1" dirty="0">
              <a:solidFill>
                <a:schemeClr val="tx1"/>
              </a:solidFill>
            </a:endParaRPr>
          </a:p>
          <a:p>
            <a:pPr marL="0" indent="0">
              <a:buNone/>
            </a:pPr>
            <a:endParaRPr lang="de-DE" sz="2800" b="1" dirty="0">
              <a:solidFill>
                <a:schemeClr val="tx1"/>
              </a:solidFill>
            </a:endParaRPr>
          </a:p>
          <a:p>
            <a:pPr marL="0" indent="0">
              <a:buNone/>
            </a:pPr>
            <a:endParaRPr lang="de-DE" sz="2800" b="1" dirty="0">
              <a:solidFill>
                <a:schemeClr val="tx1"/>
              </a:solidFill>
            </a:endParaRPr>
          </a:p>
          <a:p>
            <a:pPr marL="0" indent="0">
              <a:buNone/>
            </a:pPr>
            <a:r>
              <a:rPr lang="de-DE" sz="2800" b="1" dirty="0">
                <a:solidFill>
                  <a:schemeClr val="tx1"/>
                </a:solidFill>
              </a:rPr>
              <a:t>Was nehmen Sie heute für sich mit?</a:t>
            </a:r>
          </a:p>
          <a:p>
            <a:pPr marL="0" indent="0">
              <a:buNone/>
            </a:pPr>
            <a:endParaRPr lang="de-DE" sz="2800" b="1" dirty="0">
              <a:solidFill>
                <a:schemeClr val="tx1"/>
              </a:solidFill>
            </a:endParaRPr>
          </a:p>
        </p:txBody>
      </p:sp>
      <p:pic>
        <p:nvPicPr>
          <p:cNvPr id="7" name="Grafik 6" descr="Geschäftswachstum">
            <a:extLst>
              <a:ext uri="{FF2B5EF4-FFF2-40B4-BE49-F238E27FC236}">
                <a16:creationId xmlns:a16="http://schemas.microsoft.com/office/drawing/2014/main" id="{FCB4C0FB-DA43-89B8-FE1A-9D42BD48BB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10431290" y="365125"/>
            <a:ext cx="1058212" cy="1058212"/>
          </a:xfrm>
          <a:prstGeom prst="rect">
            <a:avLst/>
          </a:prstGeom>
        </p:spPr>
      </p:pic>
      <p:sp>
        <p:nvSpPr>
          <p:cNvPr id="4" name="Textfeld 2">
            <a:extLst>
              <a:ext uri="{FF2B5EF4-FFF2-40B4-BE49-F238E27FC236}">
                <a16:creationId xmlns:a16="http://schemas.microsoft.com/office/drawing/2014/main" id="{3B95940B-9CFA-CAE0-5CD5-A1E0F817CEC0}"/>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32</a:t>
            </a:r>
          </a:p>
        </p:txBody>
      </p:sp>
    </p:spTree>
    <p:extLst>
      <p:ext uri="{BB962C8B-B14F-4D97-AF65-F5344CB8AC3E}">
        <p14:creationId xmlns:p14="http://schemas.microsoft.com/office/powerpoint/2010/main" val="18082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21379926" name="Titel 3"/>
          <p:cNvSpPr txBox="1">
            <a:spLocks noGrp="1"/>
          </p:cNvSpPr>
          <p:nvPr>
            <p:ph type="title"/>
          </p:nvPr>
        </p:nvSpPr>
        <p:spPr bwMode="auto">
          <a:xfrm>
            <a:off x="539750" y="1487056"/>
            <a:ext cx="10515600" cy="4525818"/>
          </a:xfrm>
          <a:prstGeom prst="rect">
            <a:avLst/>
          </a:prstGeom>
        </p:spPr>
        <p:txBody>
          <a:bodyPr>
            <a:normAutofit/>
          </a:bodyPr>
          <a:lstStyle/>
          <a:p>
            <a:pPr>
              <a:defRPr sz="3200"/>
            </a:pPr>
            <a:r>
              <a:rPr lang="de-DE" sz="4000" dirty="0"/>
              <a:t>HERZLICHEN DANK</a:t>
            </a:r>
            <a:br>
              <a:rPr lang="de-DE" sz="4000" dirty="0"/>
            </a:br>
            <a:r>
              <a:rPr lang="de-DE" sz="2800" dirty="0"/>
              <a:t>für Ihre Teilnahme und den Austausch!</a:t>
            </a:r>
            <a:br>
              <a:rPr lang="de-DE" sz="3200" dirty="0"/>
            </a:br>
            <a:br>
              <a:rPr lang="de-DE" sz="3200" dirty="0"/>
            </a:br>
            <a:r>
              <a:rPr lang="de-DE" sz="2800" dirty="0"/>
              <a:t>Offene Fragen?</a:t>
            </a:r>
            <a:br>
              <a:rPr lang="de-DE" sz="4000" dirty="0"/>
            </a:br>
            <a:endParaRPr sz="1600" dirty="0"/>
          </a:p>
        </p:txBody>
      </p:sp>
      <p:sp>
        <p:nvSpPr>
          <p:cNvPr id="2" name="Freeform 18">
            <a:extLst>
              <a:ext uri="{FF2B5EF4-FFF2-40B4-BE49-F238E27FC236}">
                <a16:creationId xmlns:a16="http://schemas.microsoft.com/office/drawing/2014/main" id="{258F9CB1-36A5-E932-62D4-4AF6C762F53B}"/>
              </a:ext>
            </a:extLst>
          </p:cNvPr>
          <p:cNvSpPr/>
          <p:nvPr/>
        </p:nvSpPr>
        <p:spPr bwMode="auto">
          <a:xfrm>
            <a:off x="6278162" y="556281"/>
            <a:ext cx="6683392" cy="5466489"/>
          </a:xfrm>
          <a:custGeom>
            <a:avLst/>
            <a:gdLst/>
            <a:ahLst/>
            <a:cxnLst/>
            <a:rect l="l" t="t" r="r" b="b"/>
            <a:pathLst>
              <a:path w="6310380" h="5040416" extrusionOk="0">
                <a:moveTo>
                  <a:pt x="0" y="0"/>
                </a:moveTo>
                <a:lnTo>
                  <a:pt x="6310380" y="0"/>
                </a:lnTo>
                <a:lnTo>
                  <a:pt x="6310380" y="5040416"/>
                </a:lnTo>
                <a:lnTo>
                  <a:pt x="0" y="5040416"/>
                </a:lnTo>
                <a:lnTo>
                  <a:pt x="0" y="0"/>
                </a:lnTo>
                <a:close/>
              </a:path>
            </a:pathLst>
          </a:custGeom>
          <a:blipFill rotWithShape="1">
            <a:blip r:embed="rId3"/>
            <a:stretch/>
          </a:blipFill>
        </p:spPr>
        <p:txBody>
          <a:bodyPr/>
          <a:lstStyle/>
          <a:p>
            <a:endParaRPr lang="de-DE"/>
          </a:p>
        </p:txBody>
      </p:sp>
      <p:sp>
        <p:nvSpPr>
          <p:cNvPr id="3" name="Textplatzhalter 29">
            <a:extLst>
              <a:ext uri="{FF2B5EF4-FFF2-40B4-BE49-F238E27FC236}">
                <a16:creationId xmlns:a16="http://schemas.microsoft.com/office/drawing/2014/main" id="{8AA34FD3-9031-DCE9-88B5-75ED5AA1161D}"/>
              </a:ext>
            </a:extLst>
          </p:cNvPr>
          <p:cNvSpPr txBox="1">
            <a:spLocks/>
          </p:cNvSpPr>
          <p:nvPr/>
        </p:nvSpPr>
        <p:spPr bwMode="auto">
          <a:xfrm rot="16199998">
            <a:off x="10037211" y="4027985"/>
            <a:ext cx="2877502" cy="212876"/>
          </a:xfrm>
          <a:prstGeom prst="rect">
            <a:avLst/>
          </a:prstGeom>
        </p:spPr>
        <p:txBody>
          <a:bodyPr lIns="91440" tIns="45720" rIns="91440" bIns="45720" anchor="t"/>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a:rPr>
              <a:t>© </a:t>
            </a:r>
            <a:r>
              <a:rPr lang="de-DE" sz="800" dirty="0" err="1">
                <a:solidFill>
                  <a:srgbClr val="9D9D9C"/>
                </a:solidFill>
                <a:latin typeface="Fredoka Light" pitchFamily="2" charset="-79"/>
                <a:cs typeface="Fredoka Light"/>
              </a:rPr>
              <a:t>DigiSchuKuMPK</a:t>
            </a:r>
            <a:endParaRPr lang="de-DE" sz="800" dirty="0" err="1">
              <a:solidFill>
                <a:srgbClr val="9D9D9C"/>
              </a:solidFill>
              <a:latin typeface="Fredoka Light" pitchFamily="2" charset="-79"/>
              <a:cs typeface="Fredoka Light" pitchFamily="2" charset="-79"/>
            </a:endParaRPr>
          </a:p>
        </p:txBody>
      </p:sp>
      <p:sp>
        <p:nvSpPr>
          <p:cNvPr id="4" name="Textfeld 2">
            <a:extLst>
              <a:ext uri="{FF2B5EF4-FFF2-40B4-BE49-F238E27FC236}">
                <a16:creationId xmlns:a16="http://schemas.microsoft.com/office/drawing/2014/main" id="{2C6B3F56-06BB-DEE2-0081-4C4F06DFBF18}"/>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11038494" name="Titel 1"/>
          <p:cNvSpPr txBox="1">
            <a:spLocks noGrp="1"/>
          </p:cNvSpPr>
          <p:nvPr>
            <p:ph type="title"/>
          </p:nvPr>
        </p:nvSpPr>
        <p:spPr bwMode="auto">
          <a:xfrm>
            <a:off x="838200" y="365125"/>
            <a:ext cx="10515600" cy="1325563"/>
          </a:xfrm>
          <a:prstGeom prst="rect">
            <a:avLst/>
          </a:prstGeom>
        </p:spPr>
        <p:txBody>
          <a:bodyPr/>
          <a:lstStyle/>
          <a:p>
            <a:pPr>
              <a:defRPr/>
            </a:pPr>
            <a:r>
              <a:rPr dirty="0" err="1"/>
              <a:t>Literatur</a:t>
            </a:r>
            <a:endParaRPr dirty="0"/>
          </a:p>
        </p:txBody>
      </p:sp>
      <p:sp>
        <p:nvSpPr>
          <p:cNvPr id="385592059" name="Inhaltsplatzhalter 2"/>
          <p:cNvSpPr txBox="1">
            <a:spLocks noGrp="1"/>
          </p:cNvSpPr>
          <p:nvPr>
            <p:ph type="body" idx="1"/>
          </p:nvPr>
        </p:nvSpPr>
        <p:spPr bwMode="auto">
          <a:xfrm>
            <a:off x="838200" y="1485106"/>
            <a:ext cx="10515600" cy="4691857"/>
          </a:xfrm>
          <a:prstGeom prst="rect">
            <a:avLst/>
          </a:prstGeom>
        </p:spPr>
        <p:txBody>
          <a:bodyPr>
            <a:normAutofit/>
          </a:bodyPr>
          <a:lstStyle/>
          <a:p>
            <a:pPr>
              <a:defRPr sz="2000"/>
            </a:pPr>
            <a:r>
              <a:rPr lang="de-DE" sz="1400" dirty="0">
                <a:solidFill>
                  <a:srgbClr val="000000"/>
                </a:solidFill>
                <a:effectLst/>
                <a:ea typeface="Times New Roman" panose="02020603050405020304" pitchFamily="18" charset="0"/>
                <a:cs typeface="Times New Roman" panose="02020603050405020304" pitchFamily="18" charset="0"/>
              </a:rPr>
              <a:t>Klein, E. D., &amp; </a:t>
            </a:r>
            <a:r>
              <a:rPr lang="de-DE" sz="1400" dirty="0" err="1">
                <a:solidFill>
                  <a:srgbClr val="000000"/>
                </a:solidFill>
                <a:effectLst/>
                <a:ea typeface="Times New Roman" panose="02020603050405020304" pitchFamily="18" charset="0"/>
                <a:cs typeface="Times New Roman" panose="02020603050405020304" pitchFamily="18" charset="0"/>
              </a:rPr>
              <a:t>Hejtmanek</a:t>
            </a:r>
            <a:r>
              <a:rPr lang="de-DE" sz="1400" dirty="0">
                <a:solidFill>
                  <a:srgbClr val="000000"/>
                </a:solidFill>
                <a:effectLst/>
                <a:ea typeface="Times New Roman" panose="02020603050405020304" pitchFamily="18" charset="0"/>
                <a:cs typeface="Times New Roman" panose="02020603050405020304" pitchFamily="18" charset="0"/>
              </a:rPr>
              <a:t>, R. A. (2023). „Data </a:t>
            </a:r>
            <a:r>
              <a:rPr lang="de-DE" sz="1400" dirty="0" err="1">
                <a:solidFill>
                  <a:srgbClr val="000000"/>
                </a:solidFill>
                <a:effectLst/>
                <a:ea typeface="Times New Roman" panose="02020603050405020304" pitchFamily="18" charset="0"/>
                <a:cs typeface="Times New Roman" panose="02020603050405020304" pitchFamily="18" charset="0"/>
              </a:rPr>
              <a:t>Richness</a:t>
            </a:r>
            <a:r>
              <a:rPr lang="de-DE" sz="1400" dirty="0">
                <a:solidFill>
                  <a:srgbClr val="000000"/>
                </a:solidFill>
                <a:effectLst/>
                <a:ea typeface="Times New Roman" panose="02020603050405020304" pitchFamily="18" charset="0"/>
                <a:cs typeface="Times New Roman" panose="02020603050405020304" pitchFamily="18" charset="0"/>
              </a:rPr>
              <a:t>“ als Merkmal erfolgreicher Schulen. Ein Systematisierungsversuch. In K.-S. Besa, D. Demski, J. Gesang, &amp; J.-H. </a:t>
            </a:r>
            <a:r>
              <a:rPr lang="de-DE" sz="1400" dirty="0" err="1">
                <a:solidFill>
                  <a:srgbClr val="000000"/>
                </a:solidFill>
                <a:effectLst/>
                <a:ea typeface="Times New Roman" panose="02020603050405020304" pitchFamily="18" charset="0"/>
                <a:cs typeface="Times New Roman" panose="02020603050405020304" pitchFamily="18" charset="0"/>
              </a:rPr>
              <a:t>Hinzke</a:t>
            </a:r>
            <a:r>
              <a:rPr lang="de-DE" sz="1400" dirty="0">
                <a:solidFill>
                  <a:srgbClr val="000000"/>
                </a:solidFill>
                <a:effectLst/>
                <a:ea typeface="Times New Roman" panose="02020603050405020304" pitchFamily="18" charset="0"/>
                <a:cs typeface="Times New Roman" panose="02020603050405020304" pitchFamily="18" charset="0"/>
              </a:rPr>
              <a:t> (Hrsg.), </a:t>
            </a:r>
            <a:r>
              <a:rPr lang="de-DE" sz="1400" i="1" dirty="0">
                <a:solidFill>
                  <a:srgbClr val="000000"/>
                </a:solidFill>
                <a:effectLst/>
                <a:ea typeface="Times New Roman" panose="02020603050405020304" pitchFamily="18" charset="0"/>
                <a:cs typeface="Times New Roman" panose="02020603050405020304" pitchFamily="18" charset="0"/>
              </a:rPr>
              <a:t>Evidenz- und Forschungsorientierung in Lehrer*</a:t>
            </a:r>
            <a:r>
              <a:rPr lang="de-DE" sz="1400" i="1" dirty="0" err="1">
                <a:solidFill>
                  <a:srgbClr val="000000"/>
                </a:solidFill>
                <a:effectLst/>
                <a:ea typeface="Times New Roman" panose="02020603050405020304" pitchFamily="18" charset="0"/>
                <a:cs typeface="Times New Roman" panose="02020603050405020304" pitchFamily="18" charset="0"/>
              </a:rPr>
              <a:t>innenbildung</a:t>
            </a:r>
            <a:r>
              <a:rPr lang="de-DE" sz="1400" i="1" dirty="0">
                <a:solidFill>
                  <a:srgbClr val="000000"/>
                </a:solidFill>
                <a:effectLst/>
                <a:ea typeface="Times New Roman" panose="02020603050405020304" pitchFamily="18" charset="0"/>
                <a:cs typeface="Times New Roman" panose="02020603050405020304" pitchFamily="18" charset="0"/>
              </a:rPr>
              <a:t>, Schule, Bildungspolitik und -administration: Neue Befunde zu alten Problemen</a:t>
            </a:r>
            <a:r>
              <a:rPr lang="de-DE" sz="1400" dirty="0">
                <a:solidFill>
                  <a:srgbClr val="000000"/>
                </a:solidFill>
                <a:effectLst/>
                <a:ea typeface="Times New Roman" panose="02020603050405020304" pitchFamily="18" charset="0"/>
                <a:cs typeface="Times New Roman" panose="02020603050405020304" pitchFamily="18" charset="0"/>
              </a:rPr>
              <a:t> (S. 197–220). Springer Fachmedien. </a:t>
            </a:r>
            <a:r>
              <a:rPr lang="de-DE" sz="1400" u="sng" dirty="0">
                <a:solidFill>
                  <a:srgbClr val="0000EE"/>
                </a:solidFill>
                <a:effectLst/>
                <a:ea typeface="Times New Roman" panose="02020603050405020304" pitchFamily="18" charset="0"/>
                <a:cs typeface="Times New Roman" panose="02020603050405020304" pitchFamily="18" charset="0"/>
                <a:hlinkClick r:id="rId3"/>
              </a:rPr>
              <a:t>https://doi.org/10.1007/978-3-658-38377-0_10</a:t>
            </a:r>
            <a:endParaRPr lang="de-DE" sz="1400" u="sng" dirty="0">
              <a:solidFill>
                <a:srgbClr val="0000EE"/>
              </a:solidFill>
              <a:effectLst/>
              <a:ea typeface="Times New Roman" panose="02020603050405020304" pitchFamily="18" charset="0"/>
              <a:cs typeface="Times New Roman" panose="02020603050405020304" pitchFamily="18" charset="0"/>
            </a:endParaRPr>
          </a:p>
          <a:p>
            <a:pPr>
              <a:defRPr sz="2000"/>
            </a:pPr>
            <a:r>
              <a:rPr lang="de-DE" sz="1400" dirty="0" err="1"/>
              <a:t>Mandinach</a:t>
            </a:r>
            <a:r>
              <a:rPr lang="de-DE" sz="1400" dirty="0"/>
              <a:t>, E. B., &amp; Gummer, E. S. (2016). </a:t>
            </a:r>
            <a:r>
              <a:rPr lang="de-DE" sz="1400" dirty="0" err="1"/>
              <a:t>What</a:t>
            </a:r>
            <a:r>
              <a:rPr lang="de-DE" sz="1400" dirty="0"/>
              <a:t> </a:t>
            </a:r>
            <a:r>
              <a:rPr lang="de-DE" sz="1400" dirty="0" err="1"/>
              <a:t>does</a:t>
            </a:r>
            <a:r>
              <a:rPr lang="de-DE" sz="1400" dirty="0"/>
              <a:t> </a:t>
            </a:r>
            <a:r>
              <a:rPr lang="de-DE" sz="1400" dirty="0" err="1"/>
              <a:t>it</a:t>
            </a:r>
            <a:r>
              <a:rPr lang="de-DE" sz="1400" dirty="0"/>
              <a:t> </a:t>
            </a:r>
            <a:r>
              <a:rPr lang="de-DE" sz="1400" dirty="0" err="1"/>
              <a:t>mean</a:t>
            </a:r>
            <a:r>
              <a:rPr lang="de-DE" sz="1400" dirty="0"/>
              <a:t> </a:t>
            </a:r>
            <a:r>
              <a:rPr lang="de-DE" sz="1400" dirty="0" err="1"/>
              <a:t>for</a:t>
            </a:r>
            <a:r>
              <a:rPr lang="de-DE" sz="1400" dirty="0"/>
              <a:t> </a:t>
            </a:r>
            <a:r>
              <a:rPr lang="de-DE" sz="1400" dirty="0" err="1"/>
              <a:t>teachers</a:t>
            </a:r>
            <a:r>
              <a:rPr lang="de-DE" sz="1400" dirty="0"/>
              <a:t> </a:t>
            </a:r>
            <a:r>
              <a:rPr lang="de-DE" sz="1400" dirty="0" err="1"/>
              <a:t>to</a:t>
            </a:r>
            <a:r>
              <a:rPr lang="de-DE" sz="1400" dirty="0"/>
              <a:t> </a:t>
            </a:r>
            <a:r>
              <a:rPr lang="de-DE" sz="1400" dirty="0" err="1"/>
              <a:t>be</a:t>
            </a:r>
            <a:r>
              <a:rPr lang="de-DE" sz="1400" dirty="0"/>
              <a:t> </a:t>
            </a:r>
            <a:r>
              <a:rPr lang="de-DE" sz="1400" dirty="0" err="1"/>
              <a:t>data</a:t>
            </a:r>
            <a:r>
              <a:rPr lang="de-DE" sz="1400" dirty="0"/>
              <a:t> </a:t>
            </a:r>
            <a:r>
              <a:rPr lang="de-DE" sz="1400" dirty="0" err="1"/>
              <a:t>literate</a:t>
            </a:r>
            <a:r>
              <a:rPr lang="de-DE" sz="1400" dirty="0"/>
              <a:t>: </a:t>
            </a:r>
            <a:r>
              <a:rPr lang="de-DE" sz="1400" dirty="0" err="1"/>
              <a:t>Laying</a:t>
            </a:r>
            <a:r>
              <a:rPr lang="de-DE" sz="1400" dirty="0"/>
              <a:t> out </a:t>
            </a:r>
            <a:r>
              <a:rPr lang="de-DE" sz="1400" dirty="0" err="1"/>
              <a:t>the</a:t>
            </a:r>
            <a:r>
              <a:rPr lang="de-DE" sz="1400" dirty="0"/>
              <a:t> </a:t>
            </a:r>
            <a:r>
              <a:rPr lang="de-DE" sz="1400" dirty="0" err="1"/>
              <a:t>skills</a:t>
            </a:r>
            <a:r>
              <a:rPr lang="de-DE" sz="1400" dirty="0"/>
              <a:t>, </a:t>
            </a:r>
            <a:r>
              <a:rPr lang="de-DE" sz="1400" dirty="0" err="1"/>
              <a:t>knowledge</a:t>
            </a:r>
            <a:r>
              <a:rPr lang="de-DE" sz="1400" dirty="0"/>
              <a:t>, and </a:t>
            </a:r>
            <a:r>
              <a:rPr lang="de-DE" sz="1400" dirty="0" err="1"/>
              <a:t>dispositions</a:t>
            </a:r>
            <a:r>
              <a:rPr lang="de-DE" sz="1400" dirty="0"/>
              <a:t>. </a:t>
            </a:r>
            <a:r>
              <a:rPr lang="de-DE" sz="1400" i="1" dirty="0"/>
              <a:t>Teaching and Teacher Education</a:t>
            </a:r>
            <a:r>
              <a:rPr lang="de-DE" sz="1400" dirty="0"/>
              <a:t>, </a:t>
            </a:r>
            <a:r>
              <a:rPr lang="de-DE" sz="1400" i="1" dirty="0"/>
              <a:t>60</a:t>
            </a:r>
            <a:r>
              <a:rPr lang="de-DE" sz="1400" dirty="0"/>
              <a:t>, 366–376. </a:t>
            </a:r>
            <a:r>
              <a:rPr lang="de-DE" sz="1400" dirty="0">
                <a:hlinkClick r:id="rId4"/>
              </a:rPr>
              <a:t>https://doi.org/10.1016/j.tate.2016.07.011</a:t>
            </a:r>
            <a:endParaRPr lang="de-DE" sz="1400" dirty="0"/>
          </a:p>
          <a:p>
            <a:pPr>
              <a:defRPr sz="2000"/>
            </a:pPr>
            <a:r>
              <a:rPr lang="en-US" sz="1400" dirty="0"/>
              <a:t>Ridsdale, C., Rothwell, J., Smit, M., Ali-Hassan, H., </a:t>
            </a:r>
            <a:r>
              <a:rPr lang="en-US" sz="1400" dirty="0" err="1"/>
              <a:t>Bliemel</a:t>
            </a:r>
            <a:r>
              <a:rPr lang="en-US" sz="1400" dirty="0"/>
              <a:t>, M., Irvine, D., Kelley, D., </a:t>
            </a:r>
            <a:r>
              <a:rPr lang="en-US" sz="1400" dirty="0" err="1"/>
              <a:t>Matwin</a:t>
            </a:r>
            <a:r>
              <a:rPr lang="en-US" sz="1400" dirty="0"/>
              <a:t>, S., &amp; </a:t>
            </a:r>
            <a:r>
              <a:rPr lang="en-US" sz="1400" dirty="0" err="1"/>
              <a:t>Wuetherick</a:t>
            </a:r>
            <a:r>
              <a:rPr lang="en-US" sz="1400" dirty="0"/>
              <a:t>, B. (2015). Strategies and best practices for data literacy education: Knowledge synthesis report. Knowledge Synthesis Report, Dalhousie University.</a:t>
            </a:r>
          </a:p>
          <a:p>
            <a:pPr>
              <a:defRPr sz="2000"/>
            </a:pPr>
            <a:r>
              <a:rPr lang="en-US" sz="1400" dirty="0" err="1"/>
              <a:t>Schildkamp</a:t>
            </a:r>
            <a:r>
              <a:rPr lang="en-US" sz="1400" dirty="0"/>
              <a:t>, K., </a:t>
            </a:r>
            <a:r>
              <a:rPr lang="en-US" sz="1400" dirty="0" err="1"/>
              <a:t>Poortman</a:t>
            </a:r>
            <a:r>
              <a:rPr lang="en-US" sz="1400" dirty="0"/>
              <a:t>, C. L., </a:t>
            </a:r>
            <a:r>
              <a:rPr lang="en-US" sz="1400" dirty="0" err="1"/>
              <a:t>Ebbeler</a:t>
            </a:r>
            <a:r>
              <a:rPr lang="en-US" sz="1400" dirty="0"/>
              <a:t>, J. &amp; Pieters, J. M. (2019). How school leaders can build effective data teams: Five building blocks for a new wave of data-informed decision making. </a:t>
            </a:r>
            <a:r>
              <a:rPr lang="en-US" sz="1400" i="1" dirty="0"/>
              <a:t>Journal of Educational Change</a:t>
            </a:r>
            <a:r>
              <a:rPr lang="en-US" sz="1400" dirty="0"/>
              <a:t>, 20(3), 283–325. </a:t>
            </a:r>
            <a:r>
              <a:rPr lang="en-US" sz="1400" dirty="0">
                <a:hlinkClick r:id="rId5"/>
              </a:rPr>
              <a:t>https://doi.org/10.1007/s10833-019-09345-3</a:t>
            </a:r>
            <a:endParaRPr lang="en-US" sz="1400" dirty="0"/>
          </a:p>
          <a:p>
            <a:pPr>
              <a:defRPr sz="2000"/>
            </a:pPr>
            <a:r>
              <a:rPr lang="de-DE" sz="1400" dirty="0"/>
              <a:t>Shen, J., &amp; Cooley, E. (2008). Critical </a:t>
            </a:r>
            <a:r>
              <a:rPr lang="de-DE" sz="1400" dirty="0" err="1"/>
              <a:t>issues</a:t>
            </a:r>
            <a:r>
              <a:rPr lang="de-DE" sz="1400" dirty="0"/>
              <a:t> in </a:t>
            </a:r>
            <a:r>
              <a:rPr lang="de-DE" sz="1400" dirty="0" err="1"/>
              <a:t>using</a:t>
            </a:r>
            <a:r>
              <a:rPr lang="de-DE" sz="1400" dirty="0"/>
              <a:t> </a:t>
            </a:r>
            <a:r>
              <a:rPr lang="de-DE" sz="1400" dirty="0" err="1"/>
              <a:t>data</a:t>
            </a:r>
            <a:r>
              <a:rPr lang="de-DE" sz="1400" dirty="0"/>
              <a:t> </a:t>
            </a:r>
            <a:r>
              <a:rPr lang="de-DE" sz="1400" dirty="0" err="1"/>
              <a:t>for</a:t>
            </a:r>
            <a:r>
              <a:rPr lang="de-DE" sz="1400" dirty="0"/>
              <a:t> </a:t>
            </a:r>
            <a:r>
              <a:rPr lang="de-DE" sz="1400" dirty="0" err="1"/>
              <a:t>decision‐making</a:t>
            </a:r>
            <a:r>
              <a:rPr lang="de-DE" sz="1400" dirty="0"/>
              <a:t>. </a:t>
            </a:r>
            <a:r>
              <a:rPr lang="de-DE" sz="1400" i="1" dirty="0"/>
              <a:t>International Journal </a:t>
            </a:r>
            <a:r>
              <a:rPr lang="de-DE" sz="1400" i="1" dirty="0" err="1"/>
              <a:t>of</a:t>
            </a:r>
            <a:r>
              <a:rPr lang="de-DE" sz="1400" i="1" dirty="0"/>
              <a:t> Leadership in Education</a:t>
            </a:r>
            <a:r>
              <a:rPr lang="de-DE" sz="1400" dirty="0"/>
              <a:t>, </a:t>
            </a:r>
            <a:r>
              <a:rPr lang="de-DE" sz="1400" i="1" dirty="0"/>
              <a:t>11</a:t>
            </a:r>
            <a:r>
              <a:rPr lang="de-DE" sz="1400" dirty="0"/>
              <a:t>(3), 319–329. </a:t>
            </a:r>
            <a:r>
              <a:rPr lang="de-DE" sz="1400" dirty="0">
                <a:hlinkClick r:id="rId6"/>
              </a:rPr>
              <a:t>https://doi.org/10.1080/13603120701721839</a:t>
            </a:r>
            <a:endParaRPr lang="de-DE" sz="1400" dirty="0"/>
          </a:p>
          <a:p>
            <a:pPr>
              <a:defRPr sz="2000"/>
            </a:pPr>
            <a:r>
              <a:rPr sz="1400" dirty="0" err="1"/>
              <a:t>Sliwka</a:t>
            </a:r>
            <a:r>
              <a:rPr sz="1400" dirty="0"/>
              <a:t>, </a:t>
            </a:r>
            <a:r>
              <a:rPr lang="de-DE" sz="1400" dirty="0"/>
              <a:t>A.</a:t>
            </a:r>
            <a:r>
              <a:rPr sz="1400" dirty="0"/>
              <a:t> (2024). Mehr </a:t>
            </a:r>
            <a:r>
              <a:rPr sz="1400" dirty="0" err="1"/>
              <a:t>Bildungsgerechtigkeit</a:t>
            </a:r>
            <a:r>
              <a:rPr sz="1400" dirty="0"/>
              <a:t> </a:t>
            </a:r>
            <a:r>
              <a:rPr sz="1400" dirty="0" err="1"/>
              <a:t>durch</a:t>
            </a:r>
            <a:r>
              <a:rPr sz="1400" dirty="0"/>
              <a:t> </a:t>
            </a:r>
            <a:r>
              <a:rPr sz="1400" dirty="0" err="1"/>
              <a:t>datengestützte</a:t>
            </a:r>
            <a:r>
              <a:rPr sz="1400" dirty="0"/>
              <a:t> Schul- und </a:t>
            </a:r>
            <a:r>
              <a:rPr sz="1400" dirty="0" err="1"/>
              <a:t>Schulsystementwicklung</a:t>
            </a:r>
            <a:r>
              <a:rPr sz="1400" dirty="0"/>
              <a:t>. In: </a:t>
            </a:r>
            <a:r>
              <a:rPr sz="1400" dirty="0" err="1"/>
              <a:t>Wübben</a:t>
            </a:r>
            <a:r>
              <a:rPr sz="1400" dirty="0"/>
              <a:t> Stiftung </a:t>
            </a:r>
            <a:r>
              <a:rPr sz="1400" dirty="0" err="1"/>
              <a:t>Bildung</a:t>
            </a:r>
            <a:r>
              <a:rPr sz="1400" dirty="0"/>
              <a:t>. </a:t>
            </a:r>
            <a:r>
              <a:rPr sz="1400" i="1" dirty="0" err="1"/>
              <a:t>Impaktmagazin</a:t>
            </a:r>
            <a:r>
              <a:rPr sz="1400" i="1" dirty="0"/>
              <a:t>. </a:t>
            </a:r>
            <a:r>
              <a:rPr sz="1400" i="1" dirty="0" err="1"/>
              <a:t>Bildungsgerechtigkeit</a:t>
            </a:r>
            <a:r>
              <a:rPr sz="1400" i="1" dirty="0"/>
              <a:t> </a:t>
            </a:r>
            <a:r>
              <a:rPr sz="1400" i="1" dirty="0" err="1"/>
              <a:t>durch</a:t>
            </a:r>
            <a:r>
              <a:rPr sz="1400" i="1" dirty="0"/>
              <a:t> </a:t>
            </a:r>
            <a:r>
              <a:rPr sz="1400" i="1" dirty="0" err="1"/>
              <a:t>Daten</a:t>
            </a:r>
            <a:r>
              <a:rPr sz="1400" dirty="0"/>
              <a:t>. S. 7</a:t>
            </a:r>
            <a:r>
              <a:rPr lang="de-DE" sz="1800" dirty="0">
                <a:effectLst/>
                <a:latin typeface="Segoe UI" panose="020B0502040204020203" pitchFamily="34" charset="0"/>
              </a:rPr>
              <a:t>–</a:t>
            </a:r>
            <a:r>
              <a:rPr sz="1400" dirty="0"/>
              <a:t>17.</a:t>
            </a:r>
            <a:endParaRPr lang="de-DE" sz="1400" dirty="0"/>
          </a:p>
          <a:p>
            <a:pPr>
              <a:defRPr sz="2000"/>
            </a:pPr>
            <a:r>
              <a:rPr lang="de-DE" sz="1400" dirty="0"/>
              <a:t>Lai, M.,K., &amp; Schildkamp, K. (2013). Data-</a:t>
            </a:r>
            <a:r>
              <a:rPr lang="de-DE" sz="1400" dirty="0" err="1"/>
              <a:t>based</a:t>
            </a:r>
            <a:r>
              <a:rPr lang="de-DE" sz="1400" dirty="0"/>
              <a:t> </a:t>
            </a:r>
            <a:r>
              <a:rPr lang="de-DE" sz="1400" dirty="0" err="1"/>
              <a:t>Decision</a:t>
            </a:r>
            <a:r>
              <a:rPr lang="de-DE" sz="1400" dirty="0"/>
              <a:t> Making: An </a:t>
            </a:r>
            <a:r>
              <a:rPr lang="de-DE" sz="1400" dirty="0" err="1"/>
              <a:t>Overview</a:t>
            </a:r>
            <a:r>
              <a:rPr lang="de-DE" sz="1400" dirty="0"/>
              <a:t>. In Schildkamp, K., Lai, M. K. &amp; Earl, L. (Hrsg.), </a:t>
            </a:r>
            <a:r>
              <a:rPr lang="de-DE" sz="1400" i="1" dirty="0"/>
              <a:t>Data-</a:t>
            </a:r>
            <a:r>
              <a:rPr lang="de-DE" sz="1400" i="1" dirty="0" err="1"/>
              <a:t>based</a:t>
            </a:r>
            <a:r>
              <a:rPr lang="de-DE" sz="1400" i="1" dirty="0"/>
              <a:t> </a:t>
            </a:r>
            <a:r>
              <a:rPr lang="de-DE" sz="1400" i="1" dirty="0" err="1"/>
              <a:t>Decision</a:t>
            </a:r>
            <a:r>
              <a:rPr lang="de-DE" sz="1400" i="1" dirty="0"/>
              <a:t> Making in Education, Studies in Educational Leadership 17 </a:t>
            </a:r>
            <a:r>
              <a:rPr lang="de-DE" sz="1400" dirty="0"/>
              <a:t>(S. 9</a:t>
            </a:r>
            <a:r>
              <a:rPr lang="de-DE" sz="1800" dirty="0">
                <a:effectLst/>
                <a:latin typeface="Segoe UI" panose="020B0502040204020203" pitchFamily="34" charset="0"/>
              </a:rPr>
              <a:t>–</a:t>
            </a:r>
            <a:r>
              <a:rPr lang="de-DE" sz="1400" dirty="0"/>
              <a:t>21). Springer.</a:t>
            </a:r>
            <a:endParaRPr sz="1400" dirty="0"/>
          </a:p>
        </p:txBody>
      </p:sp>
      <p:pic>
        <p:nvPicPr>
          <p:cNvPr id="371636504" name="Grafik 4" descr="Grafik 4"/>
          <p:cNvPicPr>
            <a:picLocks noChangeAspect="1"/>
          </p:cNvPicPr>
          <p:nvPr/>
        </p:nvPicPr>
        <p:blipFill rotWithShape="1">
          <a:blip r:embed="rId7"/>
          <a:stretch/>
        </p:blipFill>
        <p:spPr bwMode="auto">
          <a:xfrm>
            <a:off x="10660250" y="570706"/>
            <a:ext cx="914400" cy="914400"/>
          </a:xfrm>
          <a:prstGeom prst="rect">
            <a:avLst/>
          </a:prstGeom>
          <a:ln w="12700">
            <a:miter lim="400000"/>
          </a:ln>
        </p:spPr>
      </p:pic>
      <p:sp>
        <p:nvSpPr>
          <p:cNvPr id="2" name="Textfeld 2">
            <a:extLst>
              <a:ext uri="{FF2B5EF4-FFF2-40B4-BE49-F238E27FC236}">
                <a16:creationId xmlns:a16="http://schemas.microsoft.com/office/drawing/2014/main" id="{238F3FCA-3834-A395-E296-5C1209085536}"/>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765656" name="Titel 1"/>
          <p:cNvSpPr txBox="1">
            <a:spLocks noGrp="1"/>
          </p:cNvSpPr>
          <p:nvPr>
            <p:ph type="title"/>
          </p:nvPr>
        </p:nvSpPr>
        <p:spPr bwMode="auto">
          <a:xfrm>
            <a:off x="838200" y="365125"/>
            <a:ext cx="10515600" cy="1325563"/>
          </a:xfrm>
          <a:prstGeom prst="rect">
            <a:avLst/>
          </a:prstGeom>
        </p:spPr>
        <p:txBody>
          <a:bodyPr/>
          <a:lstStyle/>
          <a:p>
            <a:pPr>
              <a:defRPr/>
            </a:pPr>
            <a:r>
              <a:rPr dirty="0" err="1">
                <a:latin typeface="Kantumruy Pro" pitchFamily="2" charset="0"/>
                <a:cs typeface="Kantumruy Pro" pitchFamily="2" charset="0"/>
              </a:rPr>
              <a:t>Weiterführende</a:t>
            </a:r>
            <a:r>
              <a:rPr dirty="0">
                <a:latin typeface="Kantumruy Pro" pitchFamily="2" charset="0"/>
                <a:cs typeface="Kantumruy Pro" pitchFamily="2" charset="0"/>
              </a:rPr>
              <a:t> </a:t>
            </a:r>
            <a:r>
              <a:rPr dirty="0" err="1">
                <a:latin typeface="Kantumruy Pro" pitchFamily="2" charset="0"/>
                <a:cs typeface="Kantumruy Pro" pitchFamily="2" charset="0"/>
              </a:rPr>
              <a:t>Informationen</a:t>
            </a:r>
            <a:endParaRPr dirty="0">
              <a:latin typeface="Kantumruy Pro" pitchFamily="2" charset="0"/>
              <a:cs typeface="Kantumruy Pro" pitchFamily="2" charset="0"/>
            </a:endParaRPr>
          </a:p>
        </p:txBody>
      </p:sp>
      <p:sp>
        <p:nvSpPr>
          <p:cNvPr id="1813053454" name="Inhaltsplatzhalter 2"/>
          <p:cNvSpPr txBox="1">
            <a:spLocks noGrp="1"/>
          </p:cNvSpPr>
          <p:nvPr>
            <p:ph type="body" idx="1"/>
          </p:nvPr>
        </p:nvSpPr>
        <p:spPr bwMode="auto">
          <a:xfrm>
            <a:off x="838200" y="1485106"/>
            <a:ext cx="10515600" cy="4802188"/>
          </a:xfrm>
          <a:prstGeom prst="rect">
            <a:avLst/>
          </a:prstGeom>
        </p:spPr>
        <p:txBody>
          <a:bodyPr>
            <a:normAutofit/>
          </a:bodyPr>
          <a:lstStyle/>
          <a:p>
            <a:pPr>
              <a:defRPr sz="2000"/>
            </a:pPr>
            <a:r>
              <a:rPr dirty="0"/>
              <a:t>Homepage des </a:t>
            </a:r>
            <a:r>
              <a:rPr dirty="0" err="1"/>
              <a:t>Kompetenzverbunds</a:t>
            </a:r>
            <a:r>
              <a:rPr dirty="0"/>
              <a:t>: </a:t>
            </a:r>
            <a:r>
              <a:rPr u="sng" dirty="0">
                <a:solidFill>
                  <a:srgbClr val="0563C1"/>
                </a:solidFill>
                <a:hlinkClick r:id="rId3"/>
              </a:rPr>
              <a:t>https://lernen.digital/</a:t>
            </a:r>
            <a:r>
              <a:rPr dirty="0"/>
              <a:t> </a:t>
            </a:r>
          </a:p>
          <a:p>
            <a:pPr>
              <a:defRPr sz="2000"/>
            </a:pPr>
            <a:r>
              <a:rPr dirty="0"/>
              <a:t>Kurzbeschreibung des </a:t>
            </a:r>
            <a:r>
              <a:rPr dirty="0" err="1"/>
              <a:t>Verbundprojekts</a:t>
            </a:r>
            <a:r>
              <a:rPr dirty="0"/>
              <a:t> DigiSchuKuMPK: </a:t>
            </a:r>
            <a:r>
              <a:rPr u="sng" dirty="0">
                <a:solidFill>
                  <a:srgbClr val="0563C1"/>
                </a:solidFill>
                <a:hlinkClick r:id="rId4"/>
              </a:rPr>
              <a:t>https://lernen.digital/verbuende/digischukumpk/</a:t>
            </a:r>
            <a:r>
              <a:rPr dirty="0"/>
              <a:t> </a:t>
            </a:r>
          </a:p>
          <a:p>
            <a:pPr>
              <a:defRPr sz="2000"/>
            </a:pPr>
            <a:r>
              <a:rPr dirty="0"/>
              <a:t>Flyer des BMBF </a:t>
            </a:r>
            <a:r>
              <a:rPr dirty="0" err="1"/>
              <a:t>zu</a:t>
            </a:r>
            <a:r>
              <a:rPr dirty="0"/>
              <a:t> </a:t>
            </a:r>
            <a:r>
              <a:rPr dirty="0" err="1"/>
              <a:t>lernen:digital</a:t>
            </a:r>
            <a:r>
              <a:rPr dirty="0"/>
              <a:t>: </a:t>
            </a:r>
            <a:r>
              <a:rPr u="sng" dirty="0">
                <a:solidFill>
                  <a:srgbClr val="0563C1"/>
                </a:solidFill>
                <a:hlinkClick r:id="rId5"/>
              </a:rPr>
              <a:t>https://www.bmbf.de/SharedDocs/Publikationen/de/bmbf/3/814738_Kompetenzzentren_fuer_digitales_und_digital_gestuetztes_Unterrichten.pdf?__blob=publicationFile&amp;v=2</a:t>
            </a:r>
            <a:r>
              <a:rPr dirty="0"/>
              <a:t> </a:t>
            </a:r>
          </a:p>
          <a:p>
            <a:pPr>
              <a:defRPr sz="2000"/>
            </a:pPr>
            <a:r>
              <a:rPr dirty="0" err="1"/>
              <a:t>Broschüre</a:t>
            </a:r>
            <a:r>
              <a:rPr dirty="0"/>
              <a:t> des BMBF </a:t>
            </a:r>
            <a:r>
              <a:rPr dirty="0" err="1"/>
              <a:t>zu</a:t>
            </a:r>
            <a:r>
              <a:rPr dirty="0"/>
              <a:t> </a:t>
            </a:r>
            <a:r>
              <a:rPr dirty="0" err="1"/>
              <a:t>lernen:digital</a:t>
            </a:r>
            <a:r>
              <a:rPr dirty="0"/>
              <a:t>: </a:t>
            </a:r>
            <a:r>
              <a:rPr u="sng" dirty="0">
                <a:solidFill>
                  <a:srgbClr val="0563C1"/>
                </a:solidFill>
                <a:hlinkClick r:id="rId6"/>
              </a:rPr>
              <a:t>https://www.bmbf.de/SharedDocs/Publikationen/de/bmbf/3/846628_Kompetenzzentren_fuer_digitales_und_digital_gestuetztes_Unterrichten.pdf?__blob=publicationFile&amp;v=2</a:t>
            </a:r>
            <a:r>
              <a:rPr dirty="0"/>
              <a:t> </a:t>
            </a:r>
          </a:p>
          <a:p>
            <a:pPr>
              <a:defRPr sz="2000"/>
            </a:pPr>
            <a:r>
              <a:rPr dirty="0"/>
              <a:t>Video </a:t>
            </a:r>
            <a:r>
              <a:rPr dirty="0" err="1"/>
              <a:t>zum</a:t>
            </a:r>
            <a:r>
              <a:rPr dirty="0"/>
              <a:t> </a:t>
            </a:r>
            <a:r>
              <a:rPr dirty="0" err="1"/>
              <a:t>Auftakttreffen</a:t>
            </a:r>
            <a:r>
              <a:rPr dirty="0"/>
              <a:t> des </a:t>
            </a:r>
            <a:r>
              <a:rPr dirty="0" err="1"/>
              <a:t>Verbundprojekts</a:t>
            </a:r>
            <a:r>
              <a:rPr dirty="0"/>
              <a:t> an der Universität Osnabrück: </a:t>
            </a:r>
            <a:r>
              <a:rPr u="sng" dirty="0">
                <a:solidFill>
                  <a:srgbClr val="0563C1"/>
                </a:solidFill>
                <a:hlinkClick r:id="rId7"/>
              </a:rPr>
              <a:t>https://www.youtube.com/watch?v=0FnF7H-1B_o</a:t>
            </a:r>
            <a:r>
              <a:rPr dirty="0"/>
              <a:t> </a:t>
            </a:r>
          </a:p>
        </p:txBody>
      </p:sp>
      <p:pic>
        <p:nvPicPr>
          <p:cNvPr id="1365121314" name="Grafik 4" descr="Grafik 4"/>
          <p:cNvPicPr>
            <a:picLocks noChangeAspect="1"/>
          </p:cNvPicPr>
          <p:nvPr/>
        </p:nvPicPr>
        <p:blipFill rotWithShape="1">
          <a:blip r:embed="rId8"/>
          <a:stretch/>
        </p:blipFill>
        <p:spPr bwMode="auto">
          <a:xfrm>
            <a:off x="10660250" y="570706"/>
            <a:ext cx="914400" cy="914400"/>
          </a:xfrm>
          <a:prstGeom prst="rect">
            <a:avLst/>
          </a:prstGeom>
          <a:ln w="12700">
            <a:miter lim="400000"/>
          </a:ln>
        </p:spPr>
      </p:pic>
      <p:sp>
        <p:nvSpPr>
          <p:cNvPr id="2" name="Textfeld 2">
            <a:extLst>
              <a:ext uri="{FF2B5EF4-FFF2-40B4-BE49-F238E27FC236}">
                <a16:creationId xmlns:a16="http://schemas.microsoft.com/office/drawing/2014/main" id="{F93AD2F2-BBE9-4FA3-9EA7-CF8037F1A977}"/>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47128476" name="Inhaltsplatzhalter 2"/>
          <p:cNvSpPr txBox="1">
            <a:spLocks noGrp="1"/>
          </p:cNvSpPr>
          <p:nvPr>
            <p:ph type="body" idx="1"/>
          </p:nvPr>
        </p:nvSpPr>
        <p:spPr bwMode="auto">
          <a:xfrm>
            <a:off x="630794" y="1672012"/>
            <a:ext cx="10929834" cy="1039183"/>
          </a:xfrm>
          <a:prstGeom prst="rect">
            <a:avLst/>
          </a:prstGeom>
        </p:spPr>
        <p:txBody>
          <a:bodyPr>
            <a:normAutofit/>
          </a:bodyPr>
          <a:lstStyle/>
          <a:p>
            <a:pPr marL="0" indent="0" algn="ctr">
              <a:buNone/>
              <a:defRPr sz="2000"/>
            </a:pPr>
            <a:r>
              <a:rPr lang="de-DE" sz="2800" dirty="0">
                <a:cs typeface="Fredoka"/>
              </a:rPr>
              <a:t>Alle Inhalte und zugehörige Materialien der Präsentation sind im Rahmen des Projekts DigiSchuKuMPK </a:t>
            </a:r>
            <a:r>
              <a:rPr lang="de-DE" sz="2800" dirty="0"/>
              <a:t>(CoP3) </a:t>
            </a:r>
            <a:r>
              <a:rPr lang="de-DE" sz="2800" dirty="0">
                <a:cs typeface="Fredoka"/>
              </a:rPr>
              <a:t>entstanden. </a:t>
            </a:r>
            <a:endParaRPr sz="2800" dirty="0">
              <a:solidFill>
                <a:schemeClr val="bg2">
                  <a:lumMod val="10000"/>
                </a:schemeClr>
              </a:solidFill>
              <a:cs typeface="Fredoka"/>
            </a:endParaRPr>
          </a:p>
        </p:txBody>
      </p:sp>
      <p:pic>
        <p:nvPicPr>
          <p:cNvPr id="663923755" name="Grafik 14" descr="Grafik 14"/>
          <p:cNvPicPr>
            <a:picLocks noChangeAspect="1"/>
          </p:cNvPicPr>
          <p:nvPr/>
        </p:nvPicPr>
        <p:blipFill rotWithShape="1">
          <a:blip r:embed="rId3"/>
          <a:stretch/>
        </p:blipFill>
        <p:spPr bwMode="auto">
          <a:xfrm>
            <a:off x="4503924" y="3075763"/>
            <a:ext cx="2052917" cy="761568"/>
          </a:xfrm>
          <a:prstGeom prst="rect">
            <a:avLst/>
          </a:prstGeom>
          <a:ln w="12700">
            <a:miter lim="400000"/>
          </a:ln>
        </p:spPr>
      </p:pic>
      <p:pic>
        <p:nvPicPr>
          <p:cNvPr id="1858276976" name="Grafik 13" descr="Grafik 13"/>
          <p:cNvPicPr>
            <a:picLocks noChangeAspect="1"/>
          </p:cNvPicPr>
          <p:nvPr/>
        </p:nvPicPr>
        <p:blipFill rotWithShape="1">
          <a:blip r:embed="rId4"/>
          <a:stretch/>
        </p:blipFill>
        <p:spPr bwMode="auto">
          <a:xfrm>
            <a:off x="6351045" y="4466956"/>
            <a:ext cx="2052917" cy="1091469"/>
          </a:xfrm>
          <a:prstGeom prst="rect">
            <a:avLst/>
          </a:prstGeom>
          <a:ln w="12700">
            <a:miter lim="400000"/>
          </a:ln>
        </p:spPr>
      </p:pic>
      <p:pic>
        <p:nvPicPr>
          <p:cNvPr id="933796825" name="Grafik 15" descr="Grafik 15"/>
          <p:cNvPicPr>
            <a:picLocks noChangeAspect="1"/>
          </p:cNvPicPr>
          <p:nvPr/>
        </p:nvPicPr>
        <p:blipFill rotWithShape="1">
          <a:blip r:embed="rId5"/>
          <a:stretch/>
        </p:blipFill>
        <p:spPr bwMode="auto">
          <a:xfrm>
            <a:off x="308128" y="4374992"/>
            <a:ext cx="1934296" cy="1183433"/>
          </a:xfrm>
          <a:prstGeom prst="rect">
            <a:avLst/>
          </a:prstGeom>
          <a:ln w="12700">
            <a:miter lim="400000"/>
          </a:ln>
        </p:spPr>
      </p:pic>
      <p:pic>
        <p:nvPicPr>
          <p:cNvPr id="1593534249" name="Grafik 11" descr="Grafik 11"/>
          <p:cNvPicPr>
            <a:picLocks noChangeAspect="1"/>
          </p:cNvPicPr>
          <p:nvPr/>
        </p:nvPicPr>
        <p:blipFill rotWithShape="1">
          <a:blip r:embed="rId6"/>
          <a:stretch/>
        </p:blipFill>
        <p:spPr bwMode="auto">
          <a:xfrm>
            <a:off x="3132459" y="4586767"/>
            <a:ext cx="2328551" cy="759882"/>
          </a:xfrm>
          <a:prstGeom prst="rect">
            <a:avLst/>
          </a:prstGeom>
          <a:ln w="12700">
            <a:miter lim="400000"/>
          </a:ln>
        </p:spPr>
      </p:pic>
      <p:pic>
        <p:nvPicPr>
          <p:cNvPr id="690848363" name="Grafik 12" descr="Grafik 12"/>
          <p:cNvPicPr>
            <a:picLocks noChangeAspect="1"/>
          </p:cNvPicPr>
          <p:nvPr/>
        </p:nvPicPr>
        <p:blipFill rotWithShape="1">
          <a:blip r:embed="rId7"/>
          <a:stretch/>
        </p:blipFill>
        <p:spPr bwMode="auto">
          <a:xfrm>
            <a:off x="468549" y="3048416"/>
            <a:ext cx="2798206" cy="701923"/>
          </a:xfrm>
          <a:prstGeom prst="rect">
            <a:avLst/>
          </a:prstGeom>
          <a:ln w="12700">
            <a:miter lim="400000"/>
          </a:ln>
        </p:spPr>
      </p:pic>
      <p:pic>
        <p:nvPicPr>
          <p:cNvPr id="3" name="Grafik 2">
            <a:extLst>
              <a:ext uri="{FF2B5EF4-FFF2-40B4-BE49-F238E27FC236}">
                <a16:creationId xmlns:a16="http://schemas.microsoft.com/office/drawing/2014/main" id="{91328D08-F513-3624-02C8-35B6B84753C7}"/>
              </a:ext>
            </a:extLst>
          </p:cNvPr>
          <p:cNvPicPr>
            <a:picLocks noChangeAspect="1"/>
          </p:cNvPicPr>
          <p:nvPr/>
        </p:nvPicPr>
        <p:blipFill rotWithShape="1">
          <a:blip r:embed="rId8"/>
          <a:stretch/>
        </p:blipFill>
        <p:spPr bwMode="auto">
          <a:xfrm>
            <a:off x="9293997" y="4071711"/>
            <a:ext cx="1729825" cy="1789993"/>
          </a:xfrm>
          <a:prstGeom prst="rect">
            <a:avLst/>
          </a:prstGeom>
        </p:spPr>
      </p:pic>
      <p:sp>
        <p:nvSpPr>
          <p:cNvPr id="11" name="Textfeld 10">
            <a:extLst>
              <a:ext uri="{FF2B5EF4-FFF2-40B4-BE49-F238E27FC236}">
                <a16:creationId xmlns:a16="http://schemas.microsoft.com/office/drawing/2014/main" id="{15EB4C8C-4AC5-4C1E-BA7B-1020A1FC72BF}"/>
              </a:ext>
            </a:extLst>
          </p:cNvPr>
          <p:cNvSpPr txBox="1"/>
          <p:nvPr/>
        </p:nvSpPr>
        <p:spPr bwMode="auto">
          <a:xfrm>
            <a:off x="9275391" y="3550284"/>
            <a:ext cx="3199909"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sz="2000" b="1" dirty="0">
                <a:solidFill>
                  <a:srgbClr val="4AC9FF"/>
                </a:solidFill>
                <a:hlinkClick r:id="rId9">
                  <a:extLst>
                    <a:ext uri="{A12FA001-AC4F-418D-AE19-62706E023703}">
                      <ahyp:hlinkClr xmlns:ahyp="http://schemas.microsoft.com/office/drawing/2018/hyperlinkcolor" val="tx"/>
                    </a:ext>
                  </a:extLst>
                </a:hlinkClick>
              </a:rPr>
              <a:t>DigiSchuKuMPK</a:t>
            </a:r>
            <a:endParaRPr lang="en-US" sz="2000" b="1" dirty="0">
              <a:solidFill>
                <a:srgbClr val="4AC9FF"/>
              </a:solidFill>
            </a:endParaRPr>
          </a:p>
        </p:txBody>
      </p:sp>
      <p:sp>
        <p:nvSpPr>
          <p:cNvPr id="2" name="Textfeld 2">
            <a:extLst>
              <a:ext uri="{FF2B5EF4-FFF2-40B4-BE49-F238E27FC236}">
                <a16:creationId xmlns:a16="http://schemas.microsoft.com/office/drawing/2014/main" id="{8BFDA269-387F-2804-A9FA-C5C35D644E61}"/>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pPr algn="l"/>
            <a:r>
              <a:rPr lang="de-DE" sz="1600" dirty="0">
                <a:solidFill>
                  <a:schemeClr val="bg1">
                    <a:lumMod val="49000"/>
                  </a:schemeClr>
                </a:solidFill>
              </a:rPr>
              <a:t>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5C9A58-7F46-1807-8BF8-1C653D6E97FD}"/>
            </a:ext>
          </a:extLst>
        </p:cNvPr>
        <p:cNvGrpSpPr/>
        <p:nvPr/>
      </p:nvGrpSpPr>
      <p:grpSpPr bwMode="auto">
        <a:xfrm>
          <a:off x="0" y="0"/>
          <a:ext cx="0" cy="0"/>
          <a:chOff x="0" y="0"/>
          <a:chExt cx="0" cy="0"/>
        </a:xfrm>
      </p:grpSpPr>
      <p:pic>
        <p:nvPicPr>
          <p:cNvPr id="3" name="Grafik 2" descr="Prost mit einfarbiger Füllung">
            <a:extLst>
              <a:ext uri="{FF2B5EF4-FFF2-40B4-BE49-F238E27FC236}">
                <a16:creationId xmlns:a16="http://schemas.microsoft.com/office/drawing/2014/main" id="{13888EAD-C070-A6A4-15D5-D12EA950D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4899" y="3001962"/>
            <a:ext cx="1803401" cy="1803401"/>
          </a:xfrm>
          <a:prstGeom prst="rect">
            <a:avLst/>
          </a:prstGeom>
        </p:spPr>
      </p:pic>
      <p:sp>
        <p:nvSpPr>
          <p:cNvPr id="2024862912" name="Titel 3">
            <a:extLst>
              <a:ext uri="{FF2B5EF4-FFF2-40B4-BE49-F238E27FC236}">
                <a16:creationId xmlns:a16="http://schemas.microsoft.com/office/drawing/2014/main" id="{B26F7A69-951E-5868-B0E2-73D073966153}"/>
              </a:ext>
            </a:extLst>
          </p:cNvPr>
          <p:cNvSpPr txBox="1">
            <a:spLocks noGrp="1"/>
          </p:cNvSpPr>
          <p:nvPr>
            <p:ph type="title"/>
          </p:nvPr>
        </p:nvSpPr>
        <p:spPr bwMode="auto">
          <a:xfrm>
            <a:off x="420370" y="1709738"/>
            <a:ext cx="10515600" cy="2852738"/>
          </a:xfrm>
          <a:prstGeom prst="rect">
            <a:avLst/>
          </a:prstGeom>
        </p:spPr>
        <p:txBody>
          <a:bodyPr/>
          <a:lstStyle/>
          <a:p>
            <a:pPr marL="514350" indent="-514350">
              <a:buFont typeface="+mj-lt"/>
              <a:buAutoNum type="arabicPeriod"/>
              <a:defRPr sz="3200"/>
            </a:pPr>
            <a:r>
              <a:rPr lang="de-DE" sz="3200" dirty="0">
                <a:latin typeface="Kantumruy Pro" pitchFamily="2" charset="0"/>
                <a:cs typeface="Kantumruy Pro" pitchFamily="2" charset="0"/>
              </a:rPr>
              <a:t>Rückblick auf die gemeinsame </a:t>
            </a:r>
            <a:br>
              <a:rPr lang="de-DE" sz="3200" dirty="0">
                <a:latin typeface="Kantumruy Pro" pitchFamily="2" charset="0"/>
                <a:cs typeface="Kantumruy Pro" pitchFamily="2" charset="0"/>
              </a:rPr>
            </a:br>
            <a:r>
              <a:rPr lang="de-DE" sz="3200" dirty="0">
                <a:latin typeface="Kantumruy Pro" pitchFamily="2" charset="0"/>
                <a:cs typeface="Kantumruy Pro" pitchFamily="2" charset="0"/>
              </a:rPr>
              <a:t>Zusammenarbeit</a:t>
            </a:r>
            <a:endParaRPr dirty="0">
              <a:latin typeface="Kantumruy Pro" pitchFamily="2" charset="0"/>
              <a:cs typeface="Kantumruy Pro" pitchFamily="2" charset="0"/>
            </a:endParaRPr>
          </a:p>
        </p:txBody>
      </p:sp>
      <p:sp>
        <p:nvSpPr>
          <p:cNvPr id="2" name="Textfeld 3">
            <a:extLst>
              <a:ext uri="{FF2B5EF4-FFF2-40B4-BE49-F238E27FC236}">
                <a16:creationId xmlns:a16="http://schemas.microsoft.com/office/drawing/2014/main" id="{77A071E9-50DB-3D9E-F12C-5545F975D8A6}"/>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4</a:t>
            </a:r>
          </a:p>
        </p:txBody>
      </p:sp>
    </p:spTree>
    <p:extLst>
      <p:ext uri="{BB962C8B-B14F-4D97-AF65-F5344CB8AC3E}">
        <p14:creationId xmlns:p14="http://schemas.microsoft.com/office/powerpoint/2010/main" val="51354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1FBE1-C1D3-8D0A-6B53-5350E9025822}"/>
              </a:ext>
            </a:extLst>
          </p:cNvPr>
          <p:cNvSpPr>
            <a:spLocks noGrp="1"/>
          </p:cNvSpPr>
          <p:nvPr>
            <p:ph type="title"/>
          </p:nvPr>
        </p:nvSpPr>
        <p:spPr/>
        <p:txBody>
          <a:bodyPr/>
          <a:lstStyle/>
          <a:p>
            <a:r>
              <a:rPr lang="de-DE" dirty="0">
                <a:latin typeface="Kantumruy Pro" pitchFamily="2" charset="0"/>
                <a:cs typeface="Kantumruy Pro" pitchFamily="2" charset="0"/>
              </a:rPr>
              <a:t>Rückblick auf die gemeinsame Zusammenarbeit</a:t>
            </a:r>
          </a:p>
        </p:txBody>
      </p:sp>
      <p:sp>
        <p:nvSpPr>
          <p:cNvPr id="3" name="Textplatzhalter 2">
            <a:extLst>
              <a:ext uri="{FF2B5EF4-FFF2-40B4-BE49-F238E27FC236}">
                <a16:creationId xmlns:a16="http://schemas.microsoft.com/office/drawing/2014/main" id="{22D66C33-8A72-179C-EE8A-94DFA802DA68}"/>
              </a:ext>
            </a:extLst>
          </p:cNvPr>
          <p:cNvSpPr>
            <a:spLocks noGrp="1"/>
          </p:cNvSpPr>
          <p:nvPr>
            <p:ph type="body" idx="1"/>
          </p:nvPr>
        </p:nvSpPr>
        <p:spPr/>
        <p:txBody>
          <a:bodyPr>
            <a:normAutofit/>
          </a:bodyPr>
          <a:lstStyle/>
          <a:p>
            <a:pPr marL="0" indent="0">
              <a:buNone/>
            </a:pPr>
            <a:endParaRPr lang="de-DE" sz="2800" b="1" dirty="0"/>
          </a:p>
          <a:p>
            <a:pPr marL="0" indent="0">
              <a:buNone/>
            </a:pPr>
            <a:endParaRPr lang="de-DE" sz="2800" b="1" dirty="0"/>
          </a:p>
          <a:p>
            <a:pPr marL="0" indent="0">
              <a:buNone/>
            </a:pPr>
            <a:r>
              <a:rPr lang="de-DE" sz="2800" b="1" dirty="0"/>
              <a:t>Gemeinsame Themen an denen wir arbeiten, sind…</a:t>
            </a:r>
          </a:p>
          <a:p>
            <a:pPr marL="0" indent="0">
              <a:buNone/>
            </a:pPr>
            <a:endParaRPr lang="de-DE" sz="2800" b="1" dirty="0"/>
          </a:p>
        </p:txBody>
      </p:sp>
      <p:pic>
        <p:nvPicPr>
          <p:cNvPr id="4" name="Grafik 3" descr="Prost mit einfarbiger Füllung">
            <a:extLst>
              <a:ext uri="{FF2B5EF4-FFF2-40B4-BE49-F238E27FC236}">
                <a16:creationId xmlns:a16="http://schemas.microsoft.com/office/drawing/2014/main" id="{89B5CAED-1CFF-F641-8FEE-6EAA9447A3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0644753" y="535303"/>
            <a:ext cx="914400" cy="914400"/>
          </a:xfrm>
          <a:prstGeom prst="rect">
            <a:avLst/>
          </a:prstGeom>
        </p:spPr>
      </p:pic>
      <p:sp>
        <p:nvSpPr>
          <p:cNvPr id="5" name="Textfeld 3">
            <a:extLst>
              <a:ext uri="{FF2B5EF4-FFF2-40B4-BE49-F238E27FC236}">
                <a16:creationId xmlns:a16="http://schemas.microsoft.com/office/drawing/2014/main" id="{8556D9D7-4526-AF06-9F4F-BD2F62FD144E}"/>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5</a:t>
            </a:r>
          </a:p>
        </p:txBody>
      </p:sp>
    </p:spTree>
    <p:extLst>
      <p:ext uri="{BB962C8B-B14F-4D97-AF65-F5344CB8AC3E}">
        <p14:creationId xmlns:p14="http://schemas.microsoft.com/office/powerpoint/2010/main" val="417520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24862912" name="Titel 3"/>
          <p:cNvSpPr txBox="1">
            <a:spLocks noGrp="1"/>
          </p:cNvSpPr>
          <p:nvPr>
            <p:ph type="title"/>
          </p:nvPr>
        </p:nvSpPr>
        <p:spPr bwMode="auto">
          <a:xfrm>
            <a:off x="420370" y="1709738"/>
            <a:ext cx="6846704" cy="2852738"/>
          </a:xfrm>
          <a:prstGeom prst="rect">
            <a:avLst/>
          </a:prstGeom>
        </p:spPr>
        <p:txBody>
          <a:bodyPr/>
          <a:lstStyle/>
          <a:p>
            <a:pPr marL="514350" indent="-514350">
              <a:buFont typeface="+mj-lt"/>
              <a:buAutoNum type="arabicPeriod" startAt="2"/>
              <a:defRPr sz="3200"/>
            </a:pPr>
            <a:r>
              <a:rPr lang="de-DE" sz="3200" dirty="0">
                <a:latin typeface="Kantumruy Pro" pitchFamily="2" charset="0"/>
                <a:cs typeface="Kantumruy Pro" pitchFamily="2" charset="0"/>
              </a:rPr>
              <a:t>Der Prozess der datengestützten </a:t>
            </a:r>
            <a:br>
              <a:rPr lang="de-DE" sz="3200" dirty="0">
                <a:latin typeface="Kantumruy Pro" pitchFamily="2" charset="0"/>
                <a:cs typeface="Kantumruy Pro" pitchFamily="2" charset="0"/>
              </a:rPr>
            </a:br>
            <a:r>
              <a:rPr lang="de-DE" sz="3200" dirty="0">
                <a:latin typeface="Kantumruy Pro" pitchFamily="2" charset="0"/>
                <a:cs typeface="Kantumruy Pro" pitchFamily="2" charset="0"/>
              </a:rPr>
              <a:t>Entscheidungsfindung</a:t>
            </a:r>
            <a:endParaRPr dirty="0">
              <a:latin typeface="Kantumruy Pro" pitchFamily="2" charset="0"/>
              <a:cs typeface="Kantumruy Pro" pitchFamily="2" charset="0"/>
            </a:endParaRPr>
          </a:p>
        </p:txBody>
      </p:sp>
      <p:pic>
        <p:nvPicPr>
          <p:cNvPr id="1820907" name="Grafik 5" descr="Grafik 5"/>
          <p:cNvPicPr>
            <a:picLocks noChangeAspect="1"/>
          </p:cNvPicPr>
          <p:nvPr/>
        </p:nvPicPr>
        <p:blipFill rotWithShape="1">
          <a:blip r:embed="rId3"/>
          <a:stretch/>
        </p:blipFill>
        <p:spPr bwMode="auto">
          <a:xfrm>
            <a:off x="8724899" y="3001963"/>
            <a:ext cx="1803401" cy="1803401"/>
          </a:xfrm>
          <a:prstGeom prst="rect">
            <a:avLst/>
          </a:prstGeom>
          <a:ln w="12700">
            <a:miter lim="400000"/>
          </a:ln>
        </p:spPr>
      </p:pic>
      <p:sp>
        <p:nvSpPr>
          <p:cNvPr id="2" name="Textfeld 3">
            <a:extLst>
              <a:ext uri="{FF2B5EF4-FFF2-40B4-BE49-F238E27FC236}">
                <a16:creationId xmlns:a16="http://schemas.microsoft.com/office/drawing/2014/main" id="{A18F37C5-07E7-7179-BE78-34AF9AE20878}"/>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0964613" name="Titel 1"/>
          <p:cNvSpPr>
            <a:spLocks noGrp="1"/>
          </p:cNvSpPr>
          <p:nvPr>
            <p:ph type="title"/>
          </p:nvPr>
        </p:nvSpPr>
        <p:spPr bwMode="auto">
          <a:xfrm>
            <a:off x="650932" y="319152"/>
            <a:ext cx="5882215" cy="1325563"/>
          </a:xfrm>
        </p:spPr>
        <p:txBody>
          <a:bodyPr/>
          <a:lstStyle/>
          <a:p>
            <a:pPr>
              <a:defRPr/>
            </a:pPr>
            <a:r>
              <a:rPr lang="de-DE" dirty="0">
                <a:latin typeface="Kantumruy Pro" pitchFamily="2" charset="0"/>
                <a:cs typeface="Kantumruy Pro" pitchFamily="2" charset="0"/>
              </a:rPr>
              <a:t>Erfolgreiche Schulen sind Data-Rich</a:t>
            </a:r>
            <a:endParaRPr lang="en-US" dirty="0">
              <a:latin typeface="Kantumruy Pro" pitchFamily="2" charset="0"/>
              <a:cs typeface="Kantumruy Pro" pitchFamily="2" charset="0"/>
            </a:endParaRPr>
          </a:p>
        </p:txBody>
      </p:sp>
      <p:sp>
        <p:nvSpPr>
          <p:cNvPr id="1257145558" name="Inhaltsplatzhalter 2"/>
          <p:cNvSpPr txBox="1"/>
          <p:nvPr/>
        </p:nvSpPr>
        <p:spPr bwMode="auto">
          <a:xfrm>
            <a:off x="650932" y="2229660"/>
            <a:ext cx="6313941" cy="1199340"/>
          </a:xfrm>
          <a:prstGeom prst="rect">
            <a:avLst/>
          </a:prstGeom>
          <a:ln w="12700">
            <a:miter lim="400000"/>
          </a:ln>
        </p:spPr>
        <p:txBody>
          <a:bodyPr lIns="45719" rIns="45719">
            <a:normAutofit/>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Font typeface="Arial"/>
              <a:buNone/>
              <a:defRPr/>
            </a:pPr>
            <a:r>
              <a:rPr lang="de-DE" dirty="0"/>
              <a:t>Zusammenstellung von Daten, die möglichst viel </a:t>
            </a:r>
            <a:r>
              <a:rPr lang="de-DE" b="1" dirty="0"/>
              <a:t>Aussagekraft</a:t>
            </a:r>
            <a:r>
              <a:rPr lang="de-DE" dirty="0"/>
              <a:t> und </a:t>
            </a:r>
            <a:r>
              <a:rPr lang="de-DE" b="1" dirty="0"/>
              <a:t>Relevanz</a:t>
            </a:r>
            <a:r>
              <a:rPr lang="de-DE" dirty="0"/>
              <a:t> für die jeweilige Fragestellung beinhalten.</a:t>
            </a:r>
            <a:endParaRPr dirty="0"/>
          </a:p>
          <a:p>
            <a:pPr marL="0" indent="0">
              <a:buFont typeface="Arial"/>
              <a:buNone/>
              <a:defRPr/>
            </a:pPr>
            <a:endParaRPr lang="de-DE" dirty="0"/>
          </a:p>
        </p:txBody>
      </p:sp>
      <p:sp>
        <p:nvSpPr>
          <p:cNvPr id="1275782142" name="Textfeld 5"/>
          <p:cNvSpPr txBox="1"/>
          <p:nvPr/>
        </p:nvSpPr>
        <p:spPr bwMode="auto">
          <a:xfrm>
            <a:off x="650932" y="4013945"/>
            <a:ext cx="6532429" cy="1754326"/>
          </a:xfrm>
          <a:custGeom>
            <a:avLst/>
            <a:gdLst>
              <a:gd name="connsiteX0" fmla="*/ 0 w 6532429"/>
              <a:gd name="connsiteY0" fmla="*/ 0 h 1754326"/>
              <a:gd name="connsiteX1" fmla="*/ 783891 w 6532429"/>
              <a:gd name="connsiteY1" fmla="*/ 0 h 1754326"/>
              <a:gd name="connsiteX2" fmla="*/ 1241162 w 6532429"/>
              <a:gd name="connsiteY2" fmla="*/ 0 h 1754326"/>
              <a:gd name="connsiteX3" fmla="*/ 1959729 w 6532429"/>
              <a:gd name="connsiteY3" fmla="*/ 0 h 1754326"/>
              <a:gd name="connsiteX4" fmla="*/ 2678296 w 6532429"/>
              <a:gd name="connsiteY4" fmla="*/ 0 h 1754326"/>
              <a:gd name="connsiteX5" fmla="*/ 3331539 w 6532429"/>
              <a:gd name="connsiteY5" fmla="*/ 0 h 1754326"/>
              <a:gd name="connsiteX6" fmla="*/ 3984782 w 6532429"/>
              <a:gd name="connsiteY6" fmla="*/ 0 h 1754326"/>
              <a:gd name="connsiteX7" fmla="*/ 4768673 w 6532429"/>
              <a:gd name="connsiteY7" fmla="*/ 0 h 1754326"/>
              <a:gd name="connsiteX8" fmla="*/ 5356592 w 6532429"/>
              <a:gd name="connsiteY8" fmla="*/ 0 h 1754326"/>
              <a:gd name="connsiteX9" fmla="*/ 5944510 w 6532429"/>
              <a:gd name="connsiteY9" fmla="*/ 0 h 1754326"/>
              <a:gd name="connsiteX10" fmla="*/ 6532429 w 6532429"/>
              <a:gd name="connsiteY10" fmla="*/ 0 h 1754326"/>
              <a:gd name="connsiteX11" fmla="*/ 6532429 w 6532429"/>
              <a:gd name="connsiteY11" fmla="*/ 602319 h 1754326"/>
              <a:gd name="connsiteX12" fmla="*/ 6532429 w 6532429"/>
              <a:gd name="connsiteY12" fmla="*/ 1187094 h 1754326"/>
              <a:gd name="connsiteX13" fmla="*/ 6532429 w 6532429"/>
              <a:gd name="connsiteY13" fmla="*/ 1754326 h 1754326"/>
              <a:gd name="connsiteX14" fmla="*/ 6075159 w 6532429"/>
              <a:gd name="connsiteY14" fmla="*/ 1754326 h 1754326"/>
              <a:gd name="connsiteX15" fmla="*/ 5291267 w 6532429"/>
              <a:gd name="connsiteY15" fmla="*/ 1754326 h 1754326"/>
              <a:gd name="connsiteX16" fmla="*/ 4768673 w 6532429"/>
              <a:gd name="connsiteY16" fmla="*/ 1754326 h 1754326"/>
              <a:gd name="connsiteX17" fmla="*/ 4050106 w 6532429"/>
              <a:gd name="connsiteY17" fmla="*/ 1754326 h 1754326"/>
              <a:gd name="connsiteX18" fmla="*/ 3527512 w 6532429"/>
              <a:gd name="connsiteY18" fmla="*/ 1754326 h 1754326"/>
              <a:gd name="connsiteX19" fmla="*/ 2874269 w 6532429"/>
              <a:gd name="connsiteY19" fmla="*/ 1754326 h 1754326"/>
              <a:gd name="connsiteX20" fmla="*/ 2221026 w 6532429"/>
              <a:gd name="connsiteY20" fmla="*/ 1754326 h 1754326"/>
              <a:gd name="connsiteX21" fmla="*/ 1502459 w 6532429"/>
              <a:gd name="connsiteY21" fmla="*/ 1754326 h 1754326"/>
              <a:gd name="connsiteX22" fmla="*/ 914540 w 6532429"/>
              <a:gd name="connsiteY22" fmla="*/ 1754326 h 1754326"/>
              <a:gd name="connsiteX23" fmla="*/ 0 w 6532429"/>
              <a:gd name="connsiteY23" fmla="*/ 1754326 h 1754326"/>
              <a:gd name="connsiteX24" fmla="*/ 0 w 6532429"/>
              <a:gd name="connsiteY24" fmla="*/ 1204637 h 1754326"/>
              <a:gd name="connsiteX25" fmla="*/ 0 w 6532429"/>
              <a:gd name="connsiteY25" fmla="*/ 602319 h 1754326"/>
              <a:gd name="connsiteX26" fmla="*/ 0 w 6532429"/>
              <a:gd name="connsiteY2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32429" h="1754326" extrusionOk="0">
                <a:moveTo>
                  <a:pt x="0" y="0"/>
                </a:moveTo>
                <a:cubicBezTo>
                  <a:pt x="231517" y="21359"/>
                  <a:pt x="501354" y="36199"/>
                  <a:pt x="783891" y="0"/>
                </a:cubicBezTo>
                <a:cubicBezTo>
                  <a:pt x="1066428" y="-36199"/>
                  <a:pt x="1053441" y="-18576"/>
                  <a:pt x="1241162" y="0"/>
                </a:cubicBezTo>
                <a:cubicBezTo>
                  <a:pt x="1428883" y="18576"/>
                  <a:pt x="1807387" y="8333"/>
                  <a:pt x="1959729" y="0"/>
                </a:cubicBezTo>
                <a:cubicBezTo>
                  <a:pt x="2112071" y="-8333"/>
                  <a:pt x="2326670" y="16769"/>
                  <a:pt x="2678296" y="0"/>
                </a:cubicBezTo>
                <a:cubicBezTo>
                  <a:pt x="3029922" y="-16769"/>
                  <a:pt x="3147235" y="11934"/>
                  <a:pt x="3331539" y="0"/>
                </a:cubicBezTo>
                <a:cubicBezTo>
                  <a:pt x="3515843" y="-11934"/>
                  <a:pt x="3726633" y="-12631"/>
                  <a:pt x="3984782" y="0"/>
                </a:cubicBezTo>
                <a:cubicBezTo>
                  <a:pt x="4242931" y="12631"/>
                  <a:pt x="4421494" y="9284"/>
                  <a:pt x="4768673" y="0"/>
                </a:cubicBezTo>
                <a:cubicBezTo>
                  <a:pt x="5115852" y="-9284"/>
                  <a:pt x="5144515" y="-7057"/>
                  <a:pt x="5356592" y="0"/>
                </a:cubicBezTo>
                <a:cubicBezTo>
                  <a:pt x="5568669" y="7057"/>
                  <a:pt x="5734063" y="-3740"/>
                  <a:pt x="5944510" y="0"/>
                </a:cubicBezTo>
                <a:cubicBezTo>
                  <a:pt x="6154957" y="3740"/>
                  <a:pt x="6306309" y="27566"/>
                  <a:pt x="6532429" y="0"/>
                </a:cubicBezTo>
                <a:cubicBezTo>
                  <a:pt x="6551290" y="140389"/>
                  <a:pt x="6554817" y="445228"/>
                  <a:pt x="6532429" y="602319"/>
                </a:cubicBezTo>
                <a:cubicBezTo>
                  <a:pt x="6510041" y="759410"/>
                  <a:pt x="6509366" y="941632"/>
                  <a:pt x="6532429" y="1187094"/>
                </a:cubicBezTo>
                <a:cubicBezTo>
                  <a:pt x="6555492" y="1432556"/>
                  <a:pt x="6519355" y="1618974"/>
                  <a:pt x="6532429" y="1754326"/>
                </a:cubicBezTo>
                <a:cubicBezTo>
                  <a:pt x="6355175" y="1755155"/>
                  <a:pt x="6229021" y="1760708"/>
                  <a:pt x="6075159" y="1754326"/>
                </a:cubicBezTo>
                <a:cubicBezTo>
                  <a:pt x="5921297" y="1747945"/>
                  <a:pt x="5558070" y="1744642"/>
                  <a:pt x="5291267" y="1754326"/>
                </a:cubicBezTo>
                <a:cubicBezTo>
                  <a:pt x="5024464" y="1764010"/>
                  <a:pt x="4918271" y="1729735"/>
                  <a:pt x="4768673" y="1754326"/>
                </a:cubicBezTo>
                <a:cubicBezTo>
                  <a:pt x="4619075" y="1778917"/>
                  <a:pt x="4263563" y="1757760"/>
                  <a:pt x="4050106" y="1754326"/>
                </a:cubicBezTo>
                <a:cubicBezTo>
                  <a:pt x="3836649" y="1750892"/>
                  <a:pt x="3712173" y="1779209"/>
                  <a:pt x="3527512" y="1754326"/>
                </a:cubicBezTo>
                <a:cubicBezTo>
                  <a:pt x="3342851" y="1729443"/>
                  <a:pt x="3172411" y="1742588"/>
                  <a:pt x="2874269" y="1754326"/>
                </a:cubicBezTo>
                <a:cubicBezTo>
                  <a:pt x="2576127" y="1766064"/>
                  <a:pt x="2388694" y="1779970"/>
                  <a:pt x="2221026" y="1754326"/>
                </a:cubicBezTo>
                <a:cubicBezTo>
                  <a:pt x="2053358" y="1728682"/>
                  <a:pt x="1748013" y="1749022"/>
                  <a:pt x="1502459" y="1754326"/>
                </a:cubicBezTo>
                <a:cubicBezTo>
                  <a:pt x="1256905" y="1759630"/>
                  <a:pt x="1112152" y="1762238"/>
                  <a:pt x="914540" y="1754326"/>
                </a:cubicBezTo>
                <a:cubicBezTo>
                  <a:pt x="716928" y="1746414"/>
                  <a:pt x="245478" y="1741662"/>
                  <a:pt x="0" y="1754326"/>
                </a:cubicBezTo>
                <a:cubicBezTo>
                  <a:pt x="25146" y="1532750"/>
                  <a:pt x="11945" y="1416458"/>
                  <a:pt x="0" y="1204637"/>
                </a:cubicBezTo>
                <a:cubicBezTo>
                  <a:pt x="-11945" y="992816"/>
                  <a:pt x="-2006" y="853516"/>
                  <a:pt x="0" y="602319"/>
                </a:cubicBezTo>
                <a:cubicBezTo>
                  <a:pt x="2006" y="351122"/>
                  <a:pt x="21834" y="191827"/>
                  <a:pt x="0" y="0"/>
                </a:cubicBezTo>
                <a:close/>
              </a:path>
            </a:pathLst>
          </a:custGeom>
          <a:noFill/>
          <a:ln w="19050">
            <a:solidFill>
              <a:schemeClr val="tx1"/>
            </a:solidFill>
          </a:ln>
        </p:spPr>
        <p:txBody>
          <a:bodyPr wrap="square" rtlCol="0">
            <a:spAutoFit/>
          </a:bodyPr>
          <a:lstStyle/>
          <a:p>
            <a:pPr algn="ctr">
              <a:defRPr/>
            </a:pPr>
            <a:r>
              <a:rPr lang="de-DE" dirty="0"/>
              <a:t>„Schulen gelten als Data-Rich wenn sie systematisch </a:t>
            </a:r>
            <a:r>
              <a:rPr lang="de-DE" b="1" dirty="0"/>
              <a:t>mehrperspektivische Datenbestände </a:t>
            </a:r>
            <a:r>
              <a:rPr lang="de-DE" dirty="0"/>
              <a:t>in der Schul- und Unterrichtsentwicklung anwenden, um die von ihnen als relevant empfundenen </a:t>
            </a:r>
            <a:r>
              <a:rPr lang="de-DE" b="1" dirty="0"/>
              <a:t>Entwicklungsziele</a:t>
            </a:r>
            <a:r>
              <a:rPr lang="de-DE" dirty="0"/>
              <a:t> zu erreichen.“ (Klein &amp; </a:t>
            </a:r>
            <a:r>
              <a:rPr lang="de-DE" dirty="0" err="1"/>
              <a:t>Hejtmanek</a:t>
            </a:r>
            <a:r>
              <a:rPr lang="de-DE" dirty="0"/>
              <a:t> 2023)</a:t>
            </a:r>
            <a:endParaRPr dirty="0"/>
          </a:p>
          <a:p>
            <a:pPr>
              <a:defRPr/>
            </a:pPr>
            <a:endParaRPr lang="en-US" dirty="0"/>
          </a:p>
        </p:txBody>
      </p:sp>
      <p:pic>
        <p:nvPicPr>
          <p:cNvPr id="1720475573" name="Grafik 6"/>
          <p:cNvPicPr>
            <a:picLocks noChangeAspect="1"/>
          </p:cNvPicPr>
          <p:nvPr/>
        </p:nvPicPr>
        <p:blipFill rotWithShape="1">
          <a:blip r:embed="rId3">
            <a:extLst>
              <a:ext uri="{96DAC541-7B7A-43D3-8B79-37D633B846F1}">
                <asvg:svgBlip xmlns:asvg="http://schemas.microsoft.com/office/drawing/2016/SVG/main" r:embed="rId4"/>
              </a:ext>
            </a:extLst>
          </a:blip>
          <a:srcRect l="5457" t="1439" r="1730" b="1206"/>
          <a:stretch/>
        </p:blipFill>
        <p:spPr bwMode="auto">
          <a:xfrm>
            <a:off x="7451388" y="744722"/>
            <a:ext cx="4388145" cy="4419601"/>
          </a:xfrm>
          <a:prstGeom prst="rect">
            <a:avLst/>
          </a:prstGeom>
        </p:spPr>
      </p:pic>
      <p:sp>
        <p:nvSpPr>
          <p:cNvPr id="1117747513" name="Textfeld 7"/>
          <p:cNvSpPr txBox="1"/>
          <p:nvPr/>
        </p:nvSpPr>
        <p:spPr bwMode="auto">
          <a:xfrm>
            <a:off x="7903933" y="319152"/>
            <a:ext cx="3317357" cy="369332"/>
          </a:xfrm>
          <a:prstGeom prst="rect">
            <a:avLst/>
          </a:prstGeom>
          <a:noFill/>
        </p:spPr>
        <p:txBody>
          <a:bodyPr wrap="square" rtlCol="0">
            <a:spAutoFit/>
          </a:bodyPr>
          <a:lstStyle/>
          <a:p>
            <a:pPr algn="ctr">
              <a:defRPr/>
            </a:pPr>
            <a:r>
              <a:rPr lang="de-DE" b="1" dirty="0">
                <a:ea typeface="Yu Gothic Light"/>
              </a:rPr>
              <a:t>Der Data </a:t>
            </a:r>
            <a:r>
              <a:rPr lang="de-DE" b="1" dirty="0" err="1">
                <a:ea typeface="Yu Gothic Light"/>
              </a:rPr>
              <a:t>Richness</a:t>
            </a:r>
            <a:r>
              <a:rPr lang="de-DE" b="1" dirty="0">
                <a:ea typeface="Yu Gothic Light"/>
              </a:rPr>
              <a:t> Würfel</a:t>
            </a:r>
            <a:endParaRPr lang="en-US" b="1" dirty="0">
              <a:ea typeface="Yu Gothic Light"/>
            </a:endParaRPr>
          </a:p>
        </p:txBody>
      </p:sp>
      <p:sp>
        <p:nvSpPr>
          <p:cNvPr id="1447488770" name="Textfeld 10"/>
          <p:cNvSpPr txBox="1"/>
          <p:nvPr/>
        </p:nvSpPr>
        <p:spPr bwMode="auto">
          <a:xfrm>
            <a:off x="7451388" y="5220561"/>
            <a:ext cx="4740612" cy="769441"/>
          </a:xfrm>
          <a:prstGeom prst="rect">
            <a:avLst/>
          </a:prstGeom>
          <a:noFill/>
        </p:spPr>
        <p:txBody>
          <a:bodyPr wrap="square" rtlCol="0">
            <a:spAutoFit/>
          </a:bodyPr>
          <a:lstStyle/>
          <a:p>
            <a:pPr>
              <a:defRPr/>
            </a:pPr>
            <a:r>
              <a:rPr lang="de-DE" sz="1200" dirty="0"/>
              <a:t>Dimensionen und Bedingungsfaktoren von Data </a:t>
            </a:r>
            <a:r>
              <a:rPr lang="de-DE" sz="1200" dirty="0" err="1"/>
              <a:t>Richness</a:t>
            </a:r>
            <a:r>
              <a:rPr lang="de-DE" sz="1200" dirty="0"/>
              <a:t> an Schulen</a:t>
            </a:r>
            <a:br>
              <a:rPr lang="de-DE" sz="1200" dirty="0"/>
            </a:br>
            <a:r>
              <a:rPr lang="de-DE" sz="1000" dirty="0"/>
              <a:t>Quelle: Klein &amp; </a:t>
            </a:r>
            <a:r>
              <a:rPr lang="de-DE" sz="1000" dirty="0" err="1"/>
              <a:t>Hejtmanek</a:t>
            </a:r>
            <a:r>
              <a:rPr lang="de-DE" sz="1000" dirty="0"/>
              <a:t>, 2023. „Data </a:t>
            </a:r>
            <a:r>
              <a:rPr lang="de-DE" sz="1000" dirty="0" err="1"/>
              <a:t>Richness</a:t>
            </a:r>
            <a:r>
              <a:rPr lang="de-DE" sz="1000" dirty="0"/>
              <a:t>“ als Merkmal erfolgreicher Schulen. Ein Systematisierungsversuch.</a:t>
            </a:r>
            <a:endParaRPr lang="en-US" sz="1200" dirty="0"/>
          </a:p>
        </p:txBody>
      </p:sp>
      <p:sp>
        <p:nvSpPr>
          <p:cNvPr id="2" name="Textfeld 3">
            <a:extLst>
              <a:ext uri="{FF2B5EF4-FFF2-40B4-BE49-F238E27FC236}">
                <a16:creationId xmlns:a16="http://schemas.microsoft.com/office/drawing/2014/main" id="{8ABC9137-61C3-0A01-65F8-9D6621AEAED1}"/>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4755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77475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75782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74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782142" grpId="0" animBg="1"/>
      <p:bldP spid="1117747513" grpId="0"/>
      <p:bldP spid="144748877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894163" name="Titel 1"/>
          <p:cNvSpPr>
            <a:spLocks noGrp="1"/>
          </p:cNvSpPr>
          <p:nvPr>
            <p:ph type="title"/>
          </p:nvPr>
        </p:nvSpPr>
        <p:spPr bwMode="auto"/>
        <p:txBody>
          <a:bodyPr/>
          <a:lstStyle/>
          <a:p>
            <a:pPr>
              <a:defRPr/>
            </a:pPr>
            <a:r>
              <a:rPr lang="de-DE" dirty="0">
                <a:latin typeface="Kantumruy Pro" pitchFamily="2" charset="0"/>
                <a:cs typeface="Kantumruy Pro" pitchFamily="2" charset="0"/>
              </a:rPr>
              <a:t>Data-Rich aber nicht Data-Driven</a:t>
            </a:r>
            <a:endParaRPr lang="en-US" dirty="0">
              <a:latin typeface="Kantumruy Pro" pitchFamily="2" charset="0"/>
              <a:cs typeface="Kantumruy Pro" pitchFamily="2" charset="0"/>
            </a:endParaRPr>
          </a:p>
        </p:txBody>
      </p:sp>
      <p:grpSp>
        <p:nvGrpSpPr>
          <p:cNvPr id="545512211" name="Gruppieren 19"/>
          <p:cNvGrpSpPr/>
          <p:nvPr/>
        </p:nvGrpSpPr>
        <p:grpSpPr bwMode="auto">
          <a:xfrm>
            <a:off x="838200" y="1503505"/>
            <a:ext cx="10590556" cy="5190336"/>
            <a:chOff x="759125" y="1995874"/>
            <a:chExt cx="10590556" cy="5379286"/>
          </a:xfrm>
        </p:grpSpPr>
        <p:graphicFrame>
          <p:nvGraphicFramePr>
            <p:cNvPr id="11" name="Inhaltsplatzhalter 6"/>
            <p:cNvGraphicFramePr>
              <a:graphicFrameLocks/>
            </p:cNvGraphicFramePr>
            <p:nvPr>
              <p:extLst>
                <p:ext uri="{D42A27DB-BD31-4B8C-83A1-F6EECF244321}">
                  <p14:modId xmlns:p14="http://schemas.microsoft.com/office/powerpoint/2010/main" val="3765059310"/>
                </p:ext>
              </p:extLst>
            </p:nvPr>
          </p:nvGraphicFramePr>
          <p:xfrm>
            <a:off x="834081" y="302382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feld 14"/>
            <p:cNvSpPr txBox="1"/>
            <p:nvPr/>
          </p:nvSpPr>
          <p:spPr bwMode="auto">
            <a:xfrm>
              <a:off x="3480488" y="3475747"/>
              <a:ext cx="2137719" cy="646331"/>
            </a:xfrm>
            <a:prstGeom prst="rect">
              <a:avLst/>
            </a:prstGeom>
            <a:noFill/>
          </p:spPr>
          <p:txBody>
            <a:bodyPr wrap="square" rtlCol="0">
              <a:spAutoFit/>
            </a:bodyPr>
            <a:lstStyle/>
            <a:p>
              <a:pPr>
                <a:defRPr/>
              </a:pPr>
              <a:r>
                <a:rPr lang="de-DE" dirty="0"/>
                <a:t>Daten informieren Entscheidungen</a:t>
              </a:r>
              <a:endParaRPr lang="en-US" dirty="0"/>
            </a:p>
          </p:txBody>
        </p:sp>
        <p:sp>
          <p:nvSpPr>
            <p:cNvPr id="16" name="Textfeld 15"/>
            <p:cNvSpPr txBox="1"/>
            <p:nvPr/>
          </p:nvSpPr>
          <p:spPr bwMode="auto">
            <a:xfrm>
              <a:off x="6126894" y="2812590"/>
              <a:ext cx="2133600" cy="646331"/>
            </a:xfrm>
            <a:prstGeom prst="rect">
              <a:avLst/>
            </a:prstGeom>
            <a:noFill/>
          </p:spPr>
          <p:txBody>
            <a:bodyPr wrap="square" rtlCol="0">
              <a:spAutoFit/>
            </a:bodyPr>
            <a:lstStyle/>
            <a:p>
              <a:pPr>
                <a:defRPr/>
              </a:pPr>
              <a:r>
                <a:rPr lang="de-DE" dirty="0"/>
                <a:t>Entscheidungen basieren auf Daten</a:t>
              </a:r>
              <a:endParaRPr lang="en-US" dirty="0"/>
            </a:p>
          </p:txBody>
        </p:sp>
        <p:sp>
          <p:nvSpPr>
            <p:cNvPr id="17" name="Textfeld 16"/>
            <p:cNvSpPr txBox="1"/>
            <p:nvPr/>
          </p:nvSpPr>
          <p:spPr bwMode="auto">
            <a:xfrm>
              <a:off x="8883693" y="1995874"/>
              <a:ext cx="2133600" cy="923330"/>
            </a:xfrm>
            <a:prstGeom prst="rect">
              <a:avLst/>
            </a:prstGeom>
            <a:noFill/>
          </p:spPr>
          <p:txBody>
            <a:bodyPr wrap="square" rtlCol="0">
              <a:spAutoFit/>
            </a:bodyPr>
            <a:lstStyle/>
            <a:p>
              <a:pPr>
                <a:defRPr/>
              </a:pPr>
              <a:r>
                <a:rPr lang="de-DE" dirty="0"/>
                <a:t>Entscheidungen werden durch Daten gesteuert</a:t>
              </a:r>
              <a:endParaRPr lang="en-US" dirty="0"/>
            </a:p>
          </p:txBody>
        </p:sp>
        <p:sp>
          <p:nvSpPr>
            <p:cNvPr id="18" name="Textfeld 17"/>
            <p:cNvSpPr txBox="1"/>
            <p:nvPr/>
          </p:nvSpPr>
          <p:spPr bwMode="auto">
            <a:xfrm>
              <a:off x="834081" y="4366292"/>
              <a:ext cx="2137719" cy="646331"/>
            </a:xfrm>
            <a:prstGeom prst="rect">
              <a:avLst/>
            </a:prstGeom>
            <a:noFill/>
          </p:spPr>
          <p:txBody>
            <a:bodyPr wrap="square" rtlCol="0">
              <a:spAutoFit/>
            </a:bodyPr>
            <a:lstStyle/>
            <a:p>
              <a:pPr>
                <a:defRPr/>
              </a:pPr>
              <a:r>
                <a:rPr lang="de-DE" dirty="0"/>
                <a:t>Daten werden genutzt</a:t>
              </a:r>
              <a:endParaRPr lang="en-US" dirty="0"/>
            </a:p>
          </p:txBody>
        </p:sp>
        <p:sp>
          <p:nvSpPr>
            <p:cNvPr id="19" name="Textfeld 18"/>
            <p:cNvSpPr txBox="1"/>
            <p:nvPr/>
          </p:nvSpPr>
          <p:spPr bwMode="auto">
            <a:xfrm>
              <a:off x="759125" y="6660413"/>
              <a:ext cx="8353926" cy="318981"/>
            </a:xfrm>
            <a:prstGeom prst="rect">
              <a:avLst/>
            </a:prstGeom>
            <a:noFill/>
          </p:spPr>
          <p:txBody>
            <a:bodyPr wrap="square" rtlCol="0">
              <a:spAutoFit/>
            </a:bodyPr>
            <a:lstStyle/>
            <a:p>
              <a:pPr>
                <a:defRPr/>
              </a:pPr>
              <a:r>
                <a:rPr lang="de-DE" sz="1400" dirty="0"/>
                <a:t>(Eigene Darstellung, angelehnt an Shen und Cooley, 2006; Schildkamp et al., 2019)</a:t>
              </a:r>
              <a:endParaRPr lang="en-US" sz="1400" dirty="0"/>
            </a:p>
          </p:txBody>
        </p:sp>
      </p:grpSp>
      <p:pic>
        <p:nvPicPr>
          <p:cNvPr id="99712678" name="Grafik 3" descr="Geöffnetes Buch mit einfarbiger Füllung"/>
          <p:cNvPicPr>
            <a:picLocks noChangeAspect="1"/>
          </p:cNvPicPr>
          <p:nvPr/>
        </p:nvPicPr>
        <p:blipFill rotWithShape="1">
          <a:blip r:embed="rId8">
            <a:extLst>
              <a:ext uri="{96DAC541-7B7A-43D3-8B79-37D633B846F1}">
                <asvg:svgBlip xmlns:asvg="http://schemas.microsoft.com/office/drawing/2016/SVG/main" r:embed="rId9"/>
              </a:ext>
            </a:extLst>
          </a:blip>
          <a:stretch/>
        </p:blipFill>
        <p:spPr bwMode="auto">
          <a:xfrm>
            <a:off x="10514356" y="589105"/>
            <a:ext cx="914400" cy="914400"/>
          </a:xfrm>
          <a:prstGeom prst="rect">
            <a:avLst/>
          </a:prstGeom>
        </p:spPr>
      </p:pic>
      <p:sp>
        <p:nvSpPr>
          <p:cNvPr id="20" name="Textfeld 3">
            <a:extLst>
              <a:ext uri="{FF2B5EF4-FFF2-40B4-BE49-F238E27FC236}">
                <a16:creationId xmlns:a16="http://schemas.microsoft.com/office/drawing/2014/main" id="{9714771E-903D-806D-C8BC-D3D75ACFFB16}"/>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51240871" name="Titel 1"/>
          <p:cNvSpPr>
            <a:spLocks noGrp="1"/>
          </p:cNvSpPr>
          <p:nvPr>
            <p:ph type="title"/>
          </p:nvPr>
        </p:nvSpPr>
        <p:spPr bwMode="auto"/>
        <p:txBody>
          <a:bodyPr/>
          <a:lstStyle/>
          <a:p>
            <a:pPr>
              <a:defRPr/>
            </a:pPr>
            <a:r>
              <a:rPr lang="de-DE" dirty="0">
                <a:latin typeface="Kantumruy Pro" pitchFamily="2" charset="0"/>
                <a:cs typeface="Kantumruy Pro" pitchFamily="2" charset="0"/>
              </a:rPr>
              <a:t>Data </a:t>
            </a:r>
            <a:r>
              <a:rPr lang="de-DE" dirty="0" err="1">
                <a:latin typeface="Kantumruy Pro" pitchFamily="2" charset="0"/>
                <a:cs typeface="Kantumruy Pro" pitchFamily="2" charset="0"/>
              </a:rPr>
              <a:t>Literacy</a:t>
            </a:r>
            <a:endParaRPr dirty="0">
              <a:latin typeface="Kantumruy Pro" pitchFamily="2" charset="0"/>
              <a:cs typeface="Kantumruy Pro" pitchFamily="2" charset="0"/>
            </a:endParaRPr>
          </a:p>
        </p:txBody>
      </p:sp>
      <p:sp>
        <p:nvSpPr>
          <p:cNvPr id="1296364724" name="Textfeld 2"/>
          <p:cNvSpPr txBox="1"/>
          <p:nvPr/>
        </p:nvSpPr>
        <p:spPr bwMode="auto">
          <a:xfrm>
            <a:off x="838200" y="1914668"/>
            <a:ext cx="10515600" cy="1015663"/>
          </a:xfrm>
          <a:prstGeom prst="rect">
            <a:avLst/>
          </a:prstGeom>
          <a:noFill/>
        </p:spPr>
        <p:txBody>
          <a:bodyPr wrap="square" rtlCol="0">
            <a:spAutoFit/>
          </a:bodyPr>
          <a:lstStyle/>
          <a:p>
            <a:pPr algn="ctr">
              <a:defRPr/>
            </a:pPr>
            <a:r>
              <a:rPr lang="de-DE" sz="2000" dirty="0"/>
              <a:t>Kompetenzen, die förderlich sind, um mit einer </a:t>
            </a:r>
            <a:r>
              <a:rPr lang="de-DE" sz="2000" b="1" dirty="0"/>
              <a:t>kritischen Haltung </a:t>
            </a:r>
            <a:r>
              <a:rPr lang="de-DE" sz="2000" dirty="0"/>
              <a:t>Daten </a:t>
            </a:r>
            <a:r>
              <a:rPr lang="de-DE" sz="2000" b="1" dirty="0"/>
              <a:t>sammeln</a:t>
            </a:r>
            <a:r>
              <a:rPr lang="de-DE" sz="2000" dirty="0"/>
              <a:t>, </a:t>
            </a:r>
            <a:r>
              <a:rPr lang="de-DE" sz="2000" b="1" dirty="0"/>
              <a:t>managen</a:t>
            </a:r>
            <a:r>
              <a:rPr lang="de-DE" sz="2000" dirty="0"/>
              <a:t>, </a:t>
            </a:r>
            <a:r>
              <a:rPr lang="de-DE" sz="2000" b="1" dirty="0"/>
              <a:t>bewerten</a:t>
            </a:r>
            <a:r>
              <a:rPr lang="de-DE" sz="2000" dirty="0"/>
              <a:t> und </a:t>
            </a:r>
            <a:r>
              <a:rPr lang="de-DE" sz="2000" b="1" dirty="0"/>
              <a:t>anwenden</a:t>
            </a:r>
            <a:r>
              <a:rPr lang="de-DE" sz="2000" dirty="0"/>
              <a:t> zu können.</a:t>
            </a:r>
            <a:endParaRPr sz="2000" dirty="0"/>
          </a:p>
          <a:p>
            <a:pPr algn="ctr">
              <a:defRPr/>
            </a:pPr>
            <a:r>
              <a:rPr lang="de-DE" sz="2000" dirty="0">
                <a:solidFill>
                  <a:schemeClr val="accent1">
                    <a:lumMod val="50000"/>
                  </a:schemeClr>
                </a:solidFill>
              </a:rPr>
              <a:t>(</a:t>
            </a:r>
            <a:r>
              <a:rPr lang="de-DE" sz="2000" dirty="0" err="1">
                <a:solidFill>
                  <a:schemeClr val="accent1">
                    <a:lumMod val="50000"/>
                  </a:schemeClr>
                </a:solidFill>
              </a:rPr>
              <a:t>Risdale</a:t>
            </a:r>
            <a:r>
              <a:rPr lang="de-DE" sz="2000" dirty="0">
                <a:solidFill>
                  <a:schemeClr val="accent1">
                    <a:lumMod val="50000"/>
                  </a:schemeClr>
                </a:solidFill>
              </a:rPr>
              <a:t> et al., 2015)</a:t>
            </a:r>
            <a:endParaRPr lang="en-US" sz="2000" dirty="0">
              <a:solidFill>
                <a:schemeClr val="accent1">
                  <a:lumMod val="50000"/>
                </a:schemeClr>
              </a:solidFill>
            </a:endParaRPr>
          </a:p>
        </p:txBody>
      </p:sp>
      <p:graphicFrame>
        <p:nvGraphicFramePr>
          <p:cNvPr id="1810134855" name="Diagramm 8"/>
          <p:cNvGraphicFramePr>
            <a:graphicFrameLocks/>
          </p:cNvGraphicFramePr>
          <p:nvPr>
            <p:extLst>
              <p:ext uri="{D42A27DB-BD31-4B8C-83A1-F6EECF244321}">
                <p14:modId xmlns:p14="http://schemas.microsoft.com/office/powerpoint/2010/main" val="4216957847"/>
              </p:ext>
            </p:extLst>
          </p:nvPr>
        </p:nvGraphicFramePr>
        <p:xfrm>
          <a:off x="1085899" y="2888759"/>
          <a:ext cx="10020202" cy="339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5135061" name="Grafik 7" descr="Geöffnetes Buch mit einfarbiger Füllung"/>
          <p:cNvPicPr>
            <a:picLocks noChangeAspect="1"/>
          </p:cNvPicPr>
          <p:nvPr/>
        </p:nvPicPr>
        <p:blipFill rotWithShape="1">
          <a:blip r:embed="rId8"/>
          <a:stretch/>
        </p:blipFill>
        <p:spPr bwMode="auto">
          <a:xfrm>
            <a:off x="10514356" y="589105"/>
            <a:ext cx="914400" cy="914400"/>
          </a:xfrm>
          <a:prstGeom prst="rect">
            <a:avLst/>
          </a:prstGeom>
        </p:spPr>
      </p:pic>
      <p:sp>
        <p:nvSpPr>
          <p:cNvPr id="14" name="Textfeld 3">
            <a:extLst>
              <a:ext uri="{FF2B5EF4-FFF2-40B4-BE49-F238E27FC236}">
                <a16:creationId xmlns:a16="http://schemas.microsoft.com/office/drawing/2014/main" id="{391E27CF-2A8B-01A1-889F-746607676252}"/>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horz" wrap="square" lIns="91440" tIns="45720" rIns="91440" bIns="45720" numCol="1" spcCol="0" rtlCol="0" fromWordArt="0" anchor="t" anchorCtr="0" forceAA="0" compatLnSpc="1">
            <a:prstTxWarp prst="textNoShape">
              <a:avLst/>
            </a:prstTxWarp>
            <a:spAutoFit/>
          </a:bodyPr>
          <a:ls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a:lstStyle>
          <a:p>
            <a:r>
              <a:rPr lang="de-DE" sz="1600" dirty="0">
                <a:solidFill>
                  <a:schemeClr val="bg1">
                    <a:lumMod val="49000"/>
                  </a:schemeClr>
                </a:solidFill>
              </a:rPr>
              <a:t>9</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6364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0134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64724" grpId="0"/>
      <p:bldGraphic spid="1810134855" grpId="0">
        <p:bldAsOne/>
      </p:bldGraphic>
    </p:bldLst>
  </p:timing>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Kantumruy Pro"/>
        <a:ea typeface="Kantumruy Pro"/>
        <a:cs typeface="Kantumruy Pro"/>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effectLst>
          <a:outerShdw blurRad="38100" dist="23000" dir="5400000" rotWithShape="0">
            <a:srgbClr val="000000">
              <a:alpha val="35000"/>
            </a:srgbClr>
          </a:outerShdw>
        </a:effectLst>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effectLst>
          <a:outerShdw blurRad="38100" dist="20000" dir="5400000" rotWithShape="0">
            <a:srgbClr val="000000">
              <a:alpha val="38000"/>
            </a:srgbClr>
          </a:outerShdw>
        </a:effectLst>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effectLst/>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Kantumruy Pro"/>
        <a:ea typeface="Kantumruy Pro"/>
        <a:cs typeface="Kantumruy Pro"/>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effectLst>
          <a:outerShdw blurRad="38100" dist="23000" dir="5400000" rotWithShape="0">
            <a:srgbClr val="000000">
              <a:alpha val="35000"/>
            </a:srgbClr>
          </a:outerShdw>
        </a:effectLst>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effectLst>
          <a:outerShdw blurRad="38100" dist="20000" dir="5400000" rotWithShape="0">
            <a:srgbClr val="000000">
              <a:alpha val="38000"/>
            </a:srgbClr>
          </a:outerShdw>
        </a:effectLst>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effectLst/>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3948</Words>
  <Application>Microsoft Office PowerPoint</Application>
  <PresentationFormat>Breitbild</PresentationFormat>
  <Paragraphs>451</Paragraphs>
  <Slides>36</Slides>
  <Notes>28</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36</vt:i4>
      </vt:variant>
    </vt:vector>
  </HeadingPairs>
  <TitlesOfParts>
    <vt:vector size="51" baseType="lpstr">
      <vt:lpstr>Yu Gothic Light</vt:lpstr>
      <vt:lpstr>Aptos</vt:lpstr>
      <vt:lpstr>Arial</vt:lpstr>
      <vt:lpstr>Calibri</vt:lpstr>
      <vt:lpstr>Fredoka</vt:lpstr>
      <vt:lpstr>Fredoka Light</vt:lpstr>
      <vt:lpstr>Fredoka regular</vt:lpstr>
      <vt:lpstr>Helvetica Neue</vt:lpstr>
      <vt:lpstr>Kantumruy Pro</vt:lpstr>
      <vt:lpstr>Segoe UI</vt:lpstr>
      <vt:lpstr>SpeakTF</vt:lpstr>
      <vt:lpstr>Symbol</vt:lpstr>
      <vt:lpstr>Times New Roman</vt:lpstr>
      <vt:lpstr>Wingdings</vt:lpstr>
      <vt:lpstr>Office</vt:lpstr>
      <vt:lpstr>PowerPoint-Präsentation</vt:lpstr>
      <vt:lpstr>Zusammenarbeit über ein Schuljahr: Was ist in der Zusammenarbeit geplant?</vt:lpstr>
      <vt:lpstr>Heutiger Ablauf</vt:lpstr>
      <vt:lpstr>Rückblick auf die gemeinsame  Zusammenarbeit</vt:lpstr>
      <vt:lpstr>Rückblick auf die gemeinsame Zusammenarbeit</vt:lpstr>
      <vt:lpstr>Der Prozess der datengestützten  Entscheidungsfindung</vt:lpstr>
      <vt:lpstr>Erfolgreiche Schulen sind Data-Rich</vt:lpstr>
      <vt:lpstr>Data-Rich aber nicht Data-Driven</vt:lpstr>
      <vt:lpstr>Data Literacy</vt:lpstr>
      <vt:lpstr>Datennutzung im Prozess</vt:lpstr>
      <vt:lpstr>Digitale Tools zur Erfassung &amp; Visualisierung von Daten</vt:lpstr>
      <vt:lpstr>Digitale Tools zur Erfassung und Visualisierung von Daten</vt:lpstr>
      <vt:lpstr>Auswahl geeigneter Tests und Tools</vt:lpstr>
      <vt:lpstr>Grenzen der Nutzung von Diagnostiken in Schule</vt:lpstr>
      <vt:lpstr>PAUSE</vt:lpstr>
      <vt:lpstr>PowerPoint-Präsentation</vt:lpstr>
      <vt:lpstr>Die Idee:</vt:lpstr>
      <vt:lpstr>Diagnostik-Jahreskreis</vt:lpstr>
      <vt:lpstr>Diagnostik-Jahreskreis</vt:lpstr>
      <vt:lpstr>Gemeinsame Konzeptentwicklung</vt:lpstr>
      <vt:lpstr>Konzeptentwicklung: Systematische Datennutzung</vt:lpstr>
      <vt:lpstr>PowerPoint-Präsentation</vt:lpstr>
      <vt:lpstr>PowerPoint-Präsentation</vt:lpstr>
      <vt:lpstr>PowerPoint-Präsentation</vt:lpstr>
      <vt:lpstr>Konzeptentwicklung: Ziel- und Maßnahmenplan</vt:lpstr>
      <vt:lpstr>Ziel- &amp; Maßnahmenplan: Reflexion und Ausblick</vt:lpstr>
      <vt:lpstr>Reflexion und Ausblick</vt:lpstr>
      <vt:lpstr>Reflexion &amp; Ausblick - Persönlicher Transfer</vt:lpstr>
      <vt:lpstr>Reflexion &amp; Ausblick – Konkrete Vereinbarungen</vt:lpstr>
      <vt:lpstr>Wie geht es weiter?</vt:lpstr>
      <vt:lpstr>Feedback</vt:lpstr>
      <vt:lpstr>Feedback zum heutigen Workshop</vt:lpstr>
      <vt:lpstr>HERZLICHEN DANK für Ihre Teilnahme und den Austausch!  Offene Fragen? </vt:lpstr>
      <vt:lpstr>Literatur</vt:lpstr>
      <vt:lpstr>Weiterführende Informationen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Zschiesche, Barbara</dc:creator>
  <cp:lastModifiedBy>Nicol Sperling</cp:lastModifiedBy>
  <cp:revision>284</cp:revision>
  <dcterms:modified xsi:type="dcterms:W3CDTF">2026-05-15T11:11:54Z</dcterms:modified>
</cp:coreProperties>
</file>