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</p:sldMasterIdLst>
  <p:notesMasterIdLst>
    <p:notesMasterId r:id="rId7"/>
  </p:notesMasterIdLst>
  <p:sldIdLst>
    <p:sldId id="288" r:id="rId3"/>
    <p:sldId id="287" r:id="rId4"/>
    <p:sldId id="289" r:id="rId5"/>
    <p:sldId id="282" r:id="rId6"/>
  </p:sldIdLst>
  <p:sldSz cx="12192000" cy="685800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5C3808-7A9E-D603-5404-E759DF52D1C1}" name="Marleen Eggers" initials="ME" userId="8648cee4f545b23a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el, Diana" initials="DD" lastIdx="3" clrIdx="0">
    <p:extLst>
      <p:ext uri="{19B8F6BF-5375-455C-9EA6-DF929625EA0E}">
        <p15:presenceInfo xmlns:p15="http://schemas.microsoft.com/office/powerpoint/2012/main" userId="S-1-5-21-1116318960-169062196-1480069825-865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AC8"/>
    <a:srgbClr val="AFE6FF"/>
    <a:srgbClr val="ED7D31"/>
    <a:srgbClr val="AD7C5B"/>
    <a:srgbClr val="EA5B14"/>
    <a:srgbClr val="4AC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4523" autoAdjust="0"/>
  </p:normalViewPr>
  <p:slideViewPr>
    <p:cSldViewPr snapToGrid="0">
      <p:cViewPr varScale="1">
        <p:scale>
          <a:sx n="150" d="100"/>
          <a:sy n="150" d="100"/>
        </p:scale>
        <p:origin x="90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de-DE" sz="1800" b="0" strike="noStrike" spc="-1">
                <a:solidFill>
                  <a:srgbClr val="000000"/>
                </a:solidFill>
                <a:latin typeface="Kantumruy Pro"/>
              </a:rPr>
              <a:t>Folie mittels Klicken verschieben</a:t>
            </a:r>
          </a:p>
        </p:txBody>
      </p:sp>
      <p:sp>
        <p:nvSpPr>
          <p:cNvPr id="3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Format der Notizen mittels Klicken bearbeiten</a:t>
            </a:r>
          </a:p>
        </p:txBody>
      </p:sp>
      <p:sp>
        <p:nvSpPr>
          <p:cNvPr id="3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&lt;Kopfzeile&gt;</a:t>
            </a:r>
          </a:p>
        </p:txBody>
      </p:sp>
      <p:sp>
        <p:nvSpPr>
          <p:cNvPr id="379" name="PlaceHolder 4"/>
          <p:cNvSpPr>
            <a:spLocks noGrp="1"/>
          </p:cNvSpPr>
          <p:nvPr>
            <p:ph type="dt" idx="2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  <p:sp>
        <p:nvSpPr>
          <p:cNvPr id="380" name="PlaceHolder 5"/>
          <p:cNvSpPr>
            <a:spLocks noGrp="1"/>
          </p:cNvSpPr>
          <p:nvPr>
            <p:ph type="ftr" idx="2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381" name="PlaceHolder 6"/>
          <p:cNvSpPr>
            <a:spLocks noGrp="1"/>
          </p:cNvSpPr>
          <p:nvPr>
            <p:ph type="sldNum" idx="2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fld id="{F9FC2D0C-A69B-46A2-AD8F-57DFD3297819}" type="slidenum">
              <a:rPr lang="de-DE" sz="1400" b="0" strike="noStrike" spc="-1">
                <a:solidFill>
                  <a:srgbClr val="000000"/>
                </a:solidFill>
                <a:latin typeface="Calibri"/>
              </a:rPr>
              <a:t>‹Nr.›</a:t>
            </a:fld>
            <a:endParaRPr lang="de-DE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18219-BEEF-5638-6C31-3C64531D2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AFB3C2C-5297-C3BB-CE75-CC8F81E34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392C32A-D851-E8AB-8A8D-E22CBDBB03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958C99-C713-1088-AE35-A173D2592FF1}"/>
              </a:ext>
            </a:extLst>
          </p:cNvPr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pPr indent="0" algn="r">
              <a:buNone/>
            </a:pPr>
            <a:fld id="{F9FC2D0C-A69B-46A2-AD8F-57DFD3297819}" type="slidenum">
              <a:rPr lang="de-DE" sz="1400" b="0" strike="noStrike" spc="-1" smtClean="0">
                <a:solidFill>
                  <a:srgbClr val="000000"/>
                </a:solidFill>
                <a:latin typeface="Calibri"/>
              </a:rPr>
              <a:t>2</a:t>
            </a:fld>
            <a:endParaRPr lang="de-DE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1802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18219-BEEF-5638-6C31-3C64531D2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AFB3C2C-5297-C3BB-CE75-CC8F81E34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392C32A-D851-E8AB-8A8D-E22CBDBB03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958C99-C713-1088-AE35-A173D2592FF1}"/>
              </a:ext>
            </a:extLst>
          </p:cNvPr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pPr indent="0" algn="r">
              <a:buNone/>
            </a:pPr>
            <a:fld id="{F9FC2D0C-A69B-46A2-AD8F-57DFD3297819}" type="slidenum">
              <a:rPr lang="de-DE" sz="1400" b="0" strike="noStrike" spc="-1" smtClean="0">
                <a:solidFill>
                  <a:srgbClr val="000000"/>
                </a:solidFill>
                <a:latin typeface="Calibri"/>
              </a:rPr>
              <a:t>3</a:t>
            </a:fld>
            <a:endParaRPr lang="de-DE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9160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/4.0/legalcode.de" TargetMode="Externa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Kantumruy Pro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400" b="0" strike="noStrike" spc="-1" dirty="0">
              <a:solidFill>
                <a:srgbClr val="000000"/>
              </a:solidFill>
              <a:latin typeface="Kantumruy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5954F93-E3D3-400F-878D-108B36159650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 dirty="0">
              <a:solidFill>
                <a:srgbClr val="000000"/>
              </a:solidFill>
              <a:latin typeface="Kantumruy Pro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400" b="0" strike="noStrike" spc="-1" dirty="0">
              <a:solidFill>
                <a:srgbClr val="000000"/>
              </a:solidFill>
              <a:latin typeface="Kantumruy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53D0018-A38D-4950-B451-8F711544FBAD}" type="slidenum">
              <a:t>‹Nr.›</a:t>
            </a:fld>
            <a:endParaRPr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15D2132-A3CB-4E83-A760-F7D7CF0221D8}"/>
              </a:ext>
            </a:extLst>
          </p:cNvPr>
          <p:cNvSpPr txBox="1"/>
          <p:nvPr userDrawn="1"/>
        </p:nvSpPr>
        <p:spPr>
          <a:xfrm>
            <a:off x="2109355" y="6295254"/>
            <a:ext cx="60973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8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8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8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Urheber:innen sollen bei der Weiterverwendung wie folgt angegeben werden DigiSchuKuMPK–CoP 3: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8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Tina von Dapper-Saalfels, Dr. Barbara Zschiesche, Prof. Dr. Julia Gerick, Jana Schlöpker, Nicol Sperling, Prof. Dr. Sonja Nonte.</a:t>
            </a:r>
            <a:endParaRPr lang="de-DE" sz="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/4.0/legalcode.de" TargetMode="External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>
            <a:extLst>
              <a:ext uri="{FF2B5EF4-FFF2-40B4-BE49-F238E27FC236}">
                <a16:creationId xmlns:a16="http://schemas.microsoft.com/office/drawing/2014/main" id="{6FDDD1FE-2237-C7FC-6DFB-6DB18328D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4569" y="1139569"/>
            <a:ext cx="1614556" cy="857437"/>
          </a:xfrm>
          <a:prstGeom prst="rect">
            <a:avLst/>
          </a:prstGeom>
        </p:spPr>
      </p:pic>
      <p:sp>
        <p:nvSpPr>
          <p:cNvPr id="13" name="Rechteck 6"/>
          <p:cNvSpPr/>
          <p:nvPr/>
        </p:nvSpPr>
        <p:spPr>
          <a:xfrm rot="5400000">
            <a:off x="5991120" y="1275120"/>
            <a:ext cx="6857640" cy="4306680"/>
          </a:xfrm>
          <a:prstGeom prst="rect">
            <a:avLst/>
          </a:prstGeom>
          <a:solidFill>
            <a:srgbClr val="ABE5FF">
              <a:alpha val="74000"/>
            </a:srgbClr>
          </a:soli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de-DE" sz="1800" b="0" strike="noStrike" spc="-1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14" name="Rechteck 8"/>
          <p:cNvSpPr/>
          <p:nvPr/>
        </p:nvSpPr>
        <p:spPr>
          <a:xfrm>
            <a:off x="0" y="2399040"/>
            <a:ext cx="9402480" cy="2923920"/>
          </a:xfrm>
          <a:prstGeom prst="rect">
            <a:avLst/>
          </a:prstGeom>
          <a:solidFill>
            <a:srgbClr val="00B3FF"/>
          </a:soli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de-DE" sz="1800" b="0" strike="noStrike" spc="-1">
              <a:solidFill>
                <a:srgbClr val="FFFFFF"/>
              </a:solidFill>
              <a:latin typeface="Calibri"/>
              <a:ea typeface="Calibri"/>
            </a:endParaRPr>
          </a:p>
        </p:txBody>
      </p:sp>
      <p:pic>
        <p:nvPicPr>
          <p:cNvPr id="2" name="Grafik 9" descr="Grafik 9"/>
          <p:cNvPicPr/>
          <p:nvPr/>
        </p:nvPicPr>
        <p:blipFill>
          <a:blip r:embed="rId4"/>
          <a:stretch/>
        </p:blipFill>
        <p:spPr>
          <a:xfrm>
            <a:off x="264600" y="286200"/>
            <a:ext cx="1749240" cy="452520"/>
          </a:xfrm>
          <a:prstGeom prst="rect">
            <a:avLst/>
          </a:prstGeom>
          <a:ln w="12700">
            <a:noFill/>
          </a:ln>
        </p:spPr>
      </p:pic>
      <p:pic>
        <p:nvPicPr>
          <p:cNvPr id="4" name="Grafik 11" descr="Grafik 11"/>
          <p:cNvPicPr/>
          <p:nvPr/>
        </p:nvPicPr>
        <p:blipFill>
          <a:blip r:embed="rId5"/>
          <a:stretch/>
        </p:blipFill>
        <p:spPr>
          <a:xfrm>
            <a:off x="3004340" y="5960700"/>
            <a:ext cx="1593720" cy="550800"/>
          </a:xfrm>
          <a:prstGeom prst="rect">
            <a:avLst/>
          </a:prstGeom>
          <a:ln w="12700">
            <a:noFill/>
          </a:ln>
        </p:spPr>
      </p:pic>
      <p:pic>
        <p:nvPicPr>
          <p:cNvPr id="5" name="Grafik 12" descr="Grafik 12"/>
          <p:cNvPicPr/>
          <p:nvPr/>
        </p:nvPicPr>
        <p:blipFill>
          <a:blip r:embed="rId6"/>
          <a:stretch/>
        </p:blipFill>
        <p:spPr>
          <a:xfrm>
            <a:off x="4934409" y="5965560"/>
            <a:ext cx="2203336" cy="540000"/>
          </a:xfrm>
          <a:prstGeom prst="rect">
            <a:avLst/>
          </a:prstGeom>
          <a:ln w="12700">
            <a:noFill/>
          </a:ln>
        </p:spPr>
      </p:pic>
      <p:pic>
        <p:nvPicPr>
          <p:cNvPr id="6" name="Grafik 13" descr="Grafik 13"/>
          <p:cNvPicPr/>
          <p:nvPr/>
        </p:nvPicPr>
        <p:blipFill>
          <a:blip r:embed="rId7"/>
          <a:srcRect l="11645" r="12035" b="7160"/>
          <a:stretch>
            <a:fillRect/>
          </a:stretch>
        </p:blipFill>
        <p:spPr>
          <a:xfrm>
            <a:off x="618720" y="5960700"/>
            <a:ext cx="854532" cy="549720"/>
          </a:xfrm>
          <a:prstGeom prst="rect">
            <a:avLst/>
          </a:prstGeom>
          <a:ln w="12700">
            <a:noFill/>
          </a:ln>
        </p:spPr>
      </p:pic>
      <p:pic>
        <p:nvPicPr>
          <p:cNvPr id="7" name="Grafik 14" descr="Grafik 14"/>
          <p:cNvPicPr/>
          <p:nvPr/>
        </p:nvPicPr>
        <p:blipFill>
          <a:blip r:embed="rId8"/>
          <a:stretch/>
        </p:blipFill>
        <p:spPr>
          <a:xfrm>
            <a:off x="7474094" y="5964793"/>
            <a:ext cx="1482480" cy="549720"/>
          </a:xfrm>
          <a:prstGeom prst="rect">
            <a:avLst/>
          </a:prstGeom>
          <a:ln w="12700">
            <a:noFill/>
          </a:ln>
        </p:spPr>
      </p:pic>
      <p:pic>
        <p:nvPicPr>
          <p:cNvPr id="8" name="Grafik 15" descr="Grafik 15"/>
          <p:cNvPicPr/>
          <p:nvPr/>
        </p:nvPicPr>
        <p:blipFill>
          <a:blip r:embed="rId9"/>
          <a:srcRect l="5904" t="8270" r="5904" b="8213"/>
          <a:stretch>
            <a:fillRect/>
          </a:stretch>
        </p:blipFill>
        <p:spPr>
          <a:xfrm>
            <a:off x="1809601" y="5960700"/>
            <a:ext cx="858390" cy="550800"/>
          </a:xfrm>
          <a:prstGeom prst="rect">
            <a:avLst/>
          </a:prstGeom>
          <a:ln w="12700">
            <a:noFill/>
          </a:ln>
        </p:spPr>
      </p:pic>
      <p:pic>
        <p:nvPicPr>
          <p:cNvPr id="9" name="Grafik 16" descr="Grafik 16"/>
          <p:cNvPicPr/>
          <p:nvPr/>
        </p:nvPicPr>
        <p:blipFill>
          <a:blip r:embed="rId10"/>
          <a:stretch/>
        </p:blipFill>
        <p:spPr>
          <a:xfrm>
            <a:off x="7757640" y="221400"/>
            <a:ext cx="2811600" cy="1009440"/>
          </a:xfrm>
          <a:prstGeom prst="rect">
            <a:avLst/>
          </a:prstGeom>
          <a:ln w="12700"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sldNum" idx="1"/>
          </p:nvPr>
        </p:nvSpPr>
        <p:spPr>
          <a:xfrm>
            <a:off x="8641501" y="6434820"/>
            <a:ext cx="2844360" cy="36792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de-DE" sz="1200" b="0" strike="noStrike" spc="-1">
                <a:solidFill>
                  <a:srgbClr val="888888"/>
                </a:solidFill>
                <a:latin typeface="Kantumruy Pro"/>
                <a:ea typeface="Kantumruy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5A6218F-C63D-4275-852E-6A0BE6706067}" type="slidenum">
              <a:rPr lang="de-DE" sz="1200" b="0" strike="noStrike" spc="-1">
                <a:solidFill>
                  <a:srgbClr val="888888"/>
                </a:solidFill>
                <a:latin typeface="Kantumruy Pro"/>
                <a:ea typeface="Kantumruy Pro"/>
              </a:rPr>
              <a:t>‹Nr.›</a:t>
            </a:fld>
            <a:endParaRPr lang="de-DE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1800" b="0" strike="noStrike" spc="-1">
                <a:solidFill>
                  <a:srgbClr val="000000"/>
                </a:solidFill>
                <a:latin typeface="Kantumruy Pro"/>
              </a:rPr>
              <a:t>Format des Titeltextes durch Klicken bearbeiten</a:t>
            </a: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</a:rPr>
              <a:t>Format des Gliederungstextes durch Klicken bearbeiten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</a:rPr>
              <a:t>Zweite Gliederungsebene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</a:rPr>
              <a:t>Dritte Gliederungsebene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</a:rPr>
              <a:t>Vierte Gliederungsebene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Kantumruy Pro"/>
              </a:rPr>
              <a:t>Fünfte Gliederungsebene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Kantumruy Pro"/>
              </a:rPr>
              <a:t>Sechste Gliederungsebene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Kantumruy Pro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6" hidden="1"/>
          <p:cNvSpPr/>
          <p:nvPr/>
        </p:nvSpPr>
        <p:spPr>
          <a:xfrm rot="5400000">
            <a:off x="5991120" y="1275120"/>
            <a:ext cx="6857640" cy="4306680"/>
          </a:xfrm>
          <a:prstGeom prst="rect">
            <a:avLst/>
          </a:prstGeom>
          <a:solidFill>
            <a:srgbClr val="ABE5FF">
              <a:alpha val="74000"/>
            </a:srgbClr>
          </a:soli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de-DE" sz="1800" b="0" strike="noStrike" spc="-1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29" name="Rechteck 8" hidden="1"/>
          <p:cNvSpPr/>
          <p:nvPr/>
        </p:nvSpPr>
        <p:spPr>
          <a:xfrm>
            <a:off x="0" y="2399040"/>
            <a:ext cx="9402480" cy="2923920"/>
          </a:xfrm>
          <a:prstGeom prst="rect">
            <a:avLst/>
          </a:prstGeom>
          <a:solidFill>
            <a:srgbClr val="00B3FF"/>
          </a:soli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de-DE" sz="1800" b="0" strike="noStrike" spc="-1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strike="noStrike" spc="-1">
                <a:solidFill>
                  <a:srgbClr val="000000"/>
                </a:solidFill>
                <a:latin typeface="Kantumruy Pro"/>
                <a:ea typeface="Kantumruy Pro"/>
              </a:rPr>
              <a:t>Titeltext</a:t>
            </a:r>
            <a:endParaRPr lang="de-DE" sz="3200" b="0" strike="noStrike" spc="-1">
              <a:solidFill>
                <a:srgbClr val="000000"/>
              </a:solidFill>
              <a:latin typeface="Kantumruy Pro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  <a:ea typeface="Kantumruy Pro"/>
              </a:rPr>
              <a:t>Textebene 1</a:t>
            </a:r>
            <a:endParaRPr lang="de-DE" sz="2400" b="0" strike="noStrike" spc="-1">
              <a:solidFill>
                <a:srgbClr val="000000"/>
              </a:solidFill>
              <a:latin typeface="Kantumruy Pro"/>
            </a:endParaRPr>
          </a:p>
          <a:p>
            <a:pPr marL="731520" lvl="1" indent="-27432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  <a:ea typeface="Kantumruy Pro"/>
              </a:rPr>
              <a:t>Textebene 2</a:t>
            </a:r>
            <a:endParaRPr lang="de-DE" sz="2400" b="0" strike="noStrike" spc="-1">
              <a:solidFill>
                <a:srgbClr val="000000"/>
              </a:solidFill>
              <a:latin typeface="Kantumruy Pro"/>
            </a:endParaRPr>
          </a:p>
          <a:p>
            <a:pPr marL="1219320" lvl="2" indent="-30492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  <a:ea typeface="Kantumruy Pro"/>
              </a:rPr>
              <a:t>Textebene 3</a:t>
            </a:r>
            <a:endParaRPr lang="de-DE" sz="2400" b="0" strike="noStrike" spc="-1">
              <a:solidFill>
                <a:srgbClr val="000000"/>
              </a:solidFill>
              <a:latin typeface="Kantumruy Pro"/>
            </a:endParaRPr>
          </a:p>
          <a:p>
            <a:pPr marL="1714680" lvl="3" indent="-34308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  <a:ea typeface="Kantumruy Pro"/>
              </a:rPr>
              <a:t>Textebene 4</a:t>
            </a:r>
            <a:endParaRPr lang="de-DE" sz="2400" b="0" strike="noStrike" spc="-1">
              <a:solidFill>
                <a:srgbClr val="000000"/>
              </a:solidFill>
              <a:latin typeface="Kantumruy Pro"/>
            </a:endParaRPr>
          </a:p>
          <a:p>
            <a:pPr marL="2171880" lvl="4" indent="-34308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Kantumruy Pro"/>
                <a:ea typeface="Kantumruy Pro"/>
              </a:rPr>
              <a:t>Textebene 5</a:t>
            </a:r>
            <a:endParaRPr lang="de-DE" sz="2400" b="0" strike="noStrike" spc="-1">
              <a:solidFill>
                <a:srgbClr val="000000"/>
              </a:solidFill>
              <a:latin typeface="Kantumruy Pro"/>
            </a:endParaRPr>
          </a:p>
        </p:txBody>
      </p:sp>
      <p:sp>
        <p:nvSpPr>
          <p:cNvPr id="40" name="Rechteck 9"/>
          <p:cNvSpPr/>
          <p:nvPr/>
        </p:nvSpPr>
        <p:spPr>
          <a:xfrm>
            <a:off x="0" y="6311880"/>
            <a:ext cx="12191760" cy="545760"/>
          </a:xfrm>
          <a:prstGeom prst="rect">
            <a:avLst/>
          </a:prstGeom>
          <a:solidFill>
            <a:srgbClr val="AFE6FF"/>
          </a:soli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de-DE" sz="1800" b="0" strike="noStrike" spc="-1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41" name="Gerader Verbinder 10"/>
          <p:cNvSpPr/>
          <p:nvPr/>
        </p:nvSpPr>
        <p:spPr>
          <a:xfrm>
            <a:off x="838080" y="1300499"/>
            <a:ext cx="10515240" cy="15302"/>
          </a:xfrm>
          <a:prstGeom prst="line">
            <a:avLst/>
          </a:prstGeom>
          <a:ln w="19050">
            <a:solidFill>
              <a:srgbClr val="00B3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-45000" rIns="45720" bIns="-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Kantumruy Pro"/>
              <a:ea typeface="Kantumruy Pro"/>
            </a:endParaRPr>
          </a:p>
        </p:txBody>
      </p:sp>
      <p:pic>
        <p:nvPicPr>
          <p:cNvPr id="46" name="Grafik 6" descr="Grafik 6"/>
          <p:cNvPicPr/>
          <p:nvPr/>
        </p:nvPicPr>
        <p:blipFill>
          <a:blip r:embed="rId3"/>
          <a:stretch/>
        </p:blipFill>
        <p:spPr>
          <a:xfrm>
            <a:off x="204840" y="6308280"/>
            <a:ext cx="1530720" cy="549360"/>
          </a:xfrm>
          <a:prstGeom prst="rect">
            <a:avLst/>
          </a:prstGeom>
          <a:ln w="12700">
            <a:noFill/>
          </a:ln>
        </p:spPr>
      </p:pic>
      <p:sp>
        <p:nvSpPr>
          <p:cNvPr id="47" name="PlaceHolder 3"/>
          <p:cNvSpPr>
            <a:spLocks noGrp="1"/>
          </p:cNvSpPr>
          <p:nvPr>
            <p:ph type="sldNum" idx="3"/>
          </p:nvPr>
        </p:nvSpPr>
        <p:spPr>
          <a:xfrm>
            <a:off x="11080080" y="6404400"/>
            <a:ext cx="273240" cy="26892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de-DE" sz="1200" b="0" strike="noStrike" spc="-1">
                <a:solidFill>
                  <a:srgbClr val="888888"/>
                </a:solidFill>
                <a:latin typeface="Kantumruy Pro"/>
                <a:ea typeface="Kantumruy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693DD54-7E3B-41C2-A938-97BE547389EA}" type="slidenum">
              <a:rPr lang="de-DE" sz="1200" b="0" strike="noStrike" spc="-1">
                <a:solidFill>
                  <a:srgbClr val="888888"/>
                </a:solidFill>
                <a:latin typeface="Kantumruy Pro"/>
                <a:ea typeface="Kantumruy Pro"/>
              </a:rPr>
              <a:t>‹Nr.›</a:t>
            </a:fld>
            <a:endParaRPr lang="de-DE" sz="12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DD7D2574-2071-22BF-E723-FCD11D35DE7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2727" y="6219707"/>
            <a:ext cx="1131003" cy="600638"/>
          </a:xfrm>
          <a:prstGeom prst="rect">
            <a:avLst/>
          </a:prstGeom>
        </p:spPr>
      </p:pic>
      <p:pic>
        <p:nvPicPr>
          <p:cNvPr id="3" name="Grafik 8" descr="Grafik 8">
            <a:extLst>
              <a:ext uri="{FF2B5EF4-FFF2-40B4-BE49-F238E27FC236}">
                <a16:creationId xmlns:a16="http://schemas.microsoft.com/office/drawing/2014/main" id="{7BD42E34-B55A-45F8-EFAD-2F8A147D281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tretch/>
        </p:blipFill>
        <p:spPr bwMode="auto">
          <a:xfrm>
            <a:off x="10218453" y="6362641"/>
            <a:ext cx="1768824" cy="45770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4AC1E56B-E648-852D-C92C-541407E2F5B9}"/>
              </a:ext>
            </a:extLst>
          </p:cNvPr>
          <p:cNvSpPr txBox="1"/>
          <p:nvPr userDrawn="1"/>
        </p:nvSpPr>
        <p:spPr>
          <a:xfrm>
            <a:off x="2109355" y="6295254"/>
            <a:ext cx="60973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8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8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8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Urheber:innen sollen bei der Weiterverwendung wie folgt angegeben werden DigiSchuKuMPK–CoP 3: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8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Tina von Dapper-Saalfels, Dr. Barbara Zschiesche, Prof. Dr. Julia Gerick, Jana Schlöpker, Nicol Sperling, Prof. Dr. Sonja Nonte.</a:t>
            </a:r>
            <a:endParaRPr lang="de-DE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0.sv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microsoft.com/office/2007/relationships/hdphoto" Target="../media/hdphoto1.wdp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0.sv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microsoft.com/office/2007/relationships/hdphoto" Target="../media/hdphoto1.wdp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igischukumpk.de/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2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&amp; der CoP 3…">
            <a:extLst>
              <a:ext uri="{FF2B5EF4-FFF2-40B4-BE49-F238E27FC236}">
                <a16:creationId xmlns:a16="http://schemas.microsoft.com/office/drawing/2014/main" id="{A7E99B1F-5048-69C2-A34E-CB6A759A1C90}"/>
              </a:ext>
            </a:extLst>
          </p:cNvPr>
          <p:cNvSpPr txBox="1"/>
          <p:nvPr/>
        </p:nvSpPr>
        <p:spPr bwMode="auto">
          <a:xfrm>
            <a:off x="-39216" y="4103196"/>
            <a:ext cx="7706754" cy="132343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rPr lang="de-DE" sz="2800" spc="150" dirty="0">
                <a:solidFill>
                  <a:schemeClr val="bg1"/>
                </a:solidFill>
              </a:rPr>
              <a:t>„Moderationskarten für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rPr lang="de-DE" sz="2800" spc="150" dirty="0">
                <a:solidFill>
                  <a:schemeClr val="bg1"/>
                </a:solidFill>
              </a:rPr>
              <a:t>Gesprächsleitfaden und Protokoll“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endParaRPr lang="de-DE" dirty="0">
              <a:latin typeface="Kantumruy Pro"/>
              <a:cs typeface="Kantumruy Pro"/>
            </a:endParaRPr>
          </a:p>
        </p:txBody>
      </p:sp>
      <p:sp>
        <p:nvSpPr>
          <p:cNvPr id="3" name="Rechteck">
            <a:extLst>
              <a:ext uri="{FF2B5EF4-FFF2-40B4-BE49-F238E27FC236}">
                <a16:creationId xmlns:a16="http://schemas.microsoft.com/office/drawing/2014/main" id="{823AF099-B7AD-E011-2AD1-617636CEF229}"/>
              </a:ext>
            </a:extLst>
          </p:cNvPr>
          <p:cNvSpPr/>
          <p:nvPr/>
        </p:nvSpPr>
        <p:spPr bwMode="auto">
          <a:xfrm>
            <a:off x="7733377" y="4075331"/>
            <a:ext cx="3416327" cy="1614263"/>
          </a:xfrm>
          <a:prstGeom prst="rect">
            <a:avLst/>
          </a:prstGeom>
          <a:solidFill>
            <a:srgbClr val="89DAFF"/>
          </a:solidFill>
          <a:ln w="12700" cap="flat">
            <a:solidFill>
              <a:srgbClr val="89DAFF"/>
            </a:solidFill>
            <a:prstDash val="solid"/>
            <a:miter lim="800000"/>
          </a:ln>
          <a:effectLst>
            <a:outerShdw blurRad="63500" rotWithShape="0">
              <a:srgbClr val="000000">
                <a:alpha val="40000"/>
              </a:srgbClr>
            </a:outerShdw>
          </a:effectLst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de-DE" dirty="0">
                <a:latin typeface="Kantumruy Pro"/>
                <a:cs typeface="Kantumruy Pro"/>
              </a:rPr>
              <a:t>Name der Schule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endParaRPr lang="de-DE" dirty="0">
              <a:latin typeface="Kantumruy Pro"/>
              <a:cs typeface="Kantumruy Pro"/>
            </a:endParaRPr>
          </a:p>
          <a:p>
            <a:pPr algn="ctr">
              <a:defRPr>
                <a:solidFill>
                  <a:srgbClr val="FFFFFF"/>
                </a:solidFill>
              </a:defRPr>
            </a:pPr>
            <a:r>
              <a:rPr lang="de-DE" dirty="0">
                <a:latin typeface="Kantumruy Pro"/>
                <a:cs typeface="Kantumruy Pro"/>
              </a:rPr>
              <a:t>Name &amp; Institution Fortbildner:in</a:t>
            </a:r>
            <a:r>
              <a:rPr dirty="0">
                <a:latin typeface="Kantumruy Pro"/>
                <a:cs typeface="Kantumruy Pro"/>
              </a:rPr>
              <a:t> </a:t>
            </a:r>
            <a:endParaRPr lang="de-DE" dirty="0">
              <a:latin typeface="Kantumruy Pro"/>
              <a:cs typeface="Kantumruy Pro"/>
            </a:endParaRPr>
          </a:p>
          <a:p>
            <a:pPr algn="ctr">
              <a:defRPr>
                <a:solidFill>
                  <a:srgbClr val="FFFFFF"/>
                </a:solidFill>
              </a:defRPr>
            </a:pPr>
            <a:r>
              <a:rPr lang="de-DE" dirty="0">
                <a:latin typeface="Kantumruy Pro"/>
                <a:cs typeface="Kantumruy Pro"/>
              </a:rPr>
              <a:t>Datum</a:t>
            </a:r>
            <a:endParaRPr dirty="0">
              <a:latin typeface="Kantumruy Pro"/>
              <a:cs typeface="Kantumruy Pro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CB0FCB1-C8DD-79E7-D4E9-EC41EF1C4DBF}"/>
              </a:ext>
            </a:extLst>
          </p:cNvPr>
          <p:cNvSpPr txBox="1"/>
          <p:nvPr/>
        </p:nvSpPr>
        <p:spPr bwMode="auto">
          <a:xfrm>
            <a:off x="485430" y="2689987"/>
            <a:ext cx="8711532" cy="1077218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/>
          <a:p>
            <a:pPr>
              <a:spcAft>
                <a:spcPts val="115"/>
              </a:spcAft>
              <a:defRPr sz="2800" b="1"/>
            </a:pPr>
            <a:r>
              <a:rPr lang="de-DE" sz="3200" spc="150" dirty="0">
                <a:solidFill>
                  <a:schemeClr val="bg1"/>
                </a:solidFill>
              </a:rPr>
              <a:t>Schwerpunktmodul 1: Bedarfe präzisieren und Daten zielorientiert nutzen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775802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26315-4213-7B2A-73FA-03FD11E8D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>
            <a:extLst>
              <a:ext uri="{FF2B5EF4-FFF2-40B4-BE49-F238E27FC236}">
                <a16:creationId xmlns:a16="http://schemas.microsoft.com/office/drawing/2014/main" id="{60897FC0-E4AD-ADB4-7ACB-7D575DC3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739880" cy="132516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strike="noStrike" spc="-1" dirty="0">
                <a:solidFill>
                  <a:srgbClr val="000000"/>
                </a:solidFill>
                <a:latin typeface="Kantumruy Pro"/>
                <a:ea typeface="Kantumruy Pro"/>
              </a:rPr>
              <a:t>Beispiel: Moderationskartenaufbau (Tisch)</a:t>
            </a:r>
            <a:endParaRPr lang="de-DE" sz="3200" b="0" strike="noStrike" spc="-1" dirty="0">
              <a:solidFill>
                <a:srgbClr val="000000"/>
              </a:solidFill>
              <a:latin typeface="Kantumruy Pro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43C5631-4DE3-4570-A935-321B62F974AF}"/>
              </a:ext>
            </a:extLst>
          </p:cNvPr>
          <p:cNvSpPr/>
          <p:nvPr/>
        </p:nvSpPr>
        <p:spPr>
          <a:xfrm>
            <a:off x="869289" y="1485630"/>
            <a:ext cx="10515239" cy="4754084"/>
          </a:xfrm>
          <a:prstGeom prst="rect">
            <a:avLst/>
          </a:prstGeom>
          <a:blipFill dpi="0" rotWithShape="1">
            <a:blip r:embed="rId3">
              <a:alphaModFix amt="6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ass/>
                      </a14:imgEffect>
                    </a14:imgLayer>
                  </a14:imgProps>
                </a:ext>
              </a:extLst>
            </a:blip>
            <a:srcRect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9BF86BE7-AFE5-4CF1-9B34-826AC03C8B7D}"/>
              </a:ext>
            </a:extLst>
          </p:cNvPr>
          <p:cNvSpPr/>
          <p:nvPr/>
        </p:nvSpPr>
        <p:spPr>
          <a:xfrm>
            <a:off x="1107552" y="1665851"/>
            <a:ext cx="4968000" cy="972000"/>
          </a:xfrm>
          <a:prstGeom prst="rect">
            <a:avLst/>
          </a:prstGeom>
          <a:solidFill>
            <a:schemeClr val="accent2">
              <a:alpha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tx1"/>
                </a:solidFill>
              </a:rPr>
              <a:t>SM1: „Bedarfe präzisieren und Daten zielorientiert nutzen “ am [Datum einfügen]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6BD583C-3A50-45CB-A5FD-A216B766FB89}"/>
              </a:ext>
            </a:extLst>
          </p:cNvPr>
          <p:cNvSpPr/>
          <p:nvPr/>
        </p:nvSpPr>
        <p:spPr>
          <a:xfrm>
            <a:off x="6237770" y="1665851"/>
            <a:ext cx="4932000" cy="978080"/>
          </a:xfrm>
          <a:prstGeom prst="rect">
            <a:avLst/>
          </a:prstGeom>
          <a:solidFill>
            <a:schemeClr val="accent2">
              <a:alpha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500" dirty="0">
              <a:solidFill>
                <a:schemeClr val="tx1"/>
              </a:solidFill>
            </a:endParaRPr>
          </a:p>
          <a:p>
            <a:r>
              <a:rPr lang="de-DE" sz="1500" b="1" dirty="0">
                <a:solidFill>
                  <a:schemeClr val="tx1"/>
                </a:solidFill>
              </a:rPr>
              <a:t>Anwesend: </a:t>
            </a:r>
          </a:p>
          <a:p>
            <a:pPr marL="108000" indent="-18000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[Teilnehmer:in: Name, Funktion] </a:t>
            </a:r>
          </a:p>
          <a:p>
            <a:pPr marL="108000" indent="-18000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[Teilnehmer:in: Name, Funktion] </a:t>
            </a:r>
          </a:p>
          <a:p>
            <a:pPr marL="108000" indent="-18000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….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758A905-2E8B-4278-97BA-BEE46FB0472E}"/>
              </a:ext>
            </a:extLst>
          </p:cNvPr>
          <p:cNvSpPr/>
          <p:nvPr/>
        </p:nvSpPr>
        <p:spPr>
          <a:xfrm>
            <a:off x="1243481" y="2813877"/>
            <a:ext cx="3107340" cy="648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tx1"/>
                </a:solidFill>
              </a:rPr>
              <a:t>Ist-Zustand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29D28AA-FEAA-4268-9052-EB782ECE94F1}"/>
              </a:ext>
            </a:extLst>
          </p:cNvPr>
          <p:cNvSpPr/>
          <p:nvPr/>
        </p:nvSpPr>
        <p:spPr>
          <a:xfrm>
            <a:off x="7821740" y="2813877"/>
            <a:ext cx="3107340" cy="648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tx1"/>
                </a:solidFill>
              </a:rPr>
              <a:t>Nächste Schritte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0DCD526-D12F-4001-AA5D-FEC05E53EDA4}"/>
              </a:ext>
            </a:extLst>
          </p:cNvPr>
          <p:cNvSpPr/>
          <p:nvPr/>
        </p:nvSpPr>
        <p:spPr>
          <a:xfrm>
            <a:off x="4523722" y="2813877"/>
            <a:ext cx="3107340" cy="648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tx1"/>
                </a:solidFill>
              </a:rPr>
              <a:t>Ziele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3848441C-6CE0-4060-970C-819E9167DA06}"/>
              </a:ext>
            </a:extLst>
          </p:cNvPr>
          <p:cNvSpPr/>
          <p:nvPr/>
        </p:nvSpPr>
        <p:spPr>
          <a:xfrm>
            <a:off x="8000108" y="3673532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485FE493-0ADD-4EE0-A224-FF0A8BA3C891}"/>
              </a:ext>
            </a:extLst>
          </p:cNvPr>
          <p:cNvSpPr/>
          <p:nvPr/>
        </p:nvSpPr>
        <p:spPr>
          <a:xfrm rot="16200000">
            <a:off x="13310" y="4398857"/>
            <a:ext cx="2160000" cy="324000"/>
          </a:xfrm>
          <a:prstGeom prst="ellipse">
            <a:avLst/>
          </a:prstGeom>
          <a:solidFill>
            <a:srgbClr val="AFE6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>
              <a:solidFill>
                <a:schemeClr val="tx1"/>
              </a:solidFill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10147F6D-BA26-434E-885E-E466C6B16953}"/>
              </a:ext>
            </a:extLst>
          </p:cNvPr>
          <p:cNvSpPr/>
          <p:nvPr/>
        </p:nvSpPr>
        <p:spPr>
          <a:xfrm>
            <a:off x="8000108" y="4554397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16" name="Bogen 15">
            <a:extLst>
              <a:ext uri="{FF2B5EF4-FFF2-40B4-BE49-F238E27FC236}">
                <a16:creationId xmlns:a16="http://schemas.microsoft.com/office/drawing/2014/main" id="{B136E960-C635-427B-A9A2-112A7EBC78B9}"/>
              </a:ext>
            </a:extLst>
          </p:cNvPr>
          <p:cNvSpPr/>
          <p:nvPr/>
        </p:nvSpPr>
        <p:spPr>
          <a:xfrm>
            <a:off x="5181600" y="2514600"/>
            <a:ext cx="1828800" cy="1828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9601829-DC52-4696-AD7E-79ECE28CB64B}"/>
              </a:ext>
            </a:extLst>
          </p:cNvPr>
          <p:cNvSpPr/>
          <p:nvPr/>
        </p:nvSpPr>
        <p:spPr>
          <a:xfrm rot="16200000">
            <a:off x="721049" y="5222506"/>
            <a:ext cx="936000" cy="352800"/>
          </a:xfrm>
          <a:custGeom>
            <a:avLst/>
            <a:gdLst>
              <a:gd name="connsiteX0" fmla="*/ 0 w 936000"/>
              <a:gd name="connsiteY0" fmla="*/ 0 h 352800"/>
              <a:gd name="connsiteX1" fmla="*/ 477360 w 936000"/>
              <a:gd name="connsiteY1" fmla="*/ 0 h 352800"/>
              <a:gd name="connsiteX2" fmla="*/ 936000 w 936000"/>
              <a:gd name="connsiteY2" fmla="*/ 0 h 352800"/>
              <a:gd name="connsiteX3" fmla="*/ 936000 w 936000"/>
              <a:gd name="connsiteY3" fmla="*/ 352800 h 352800"/>
              <a:gd name="connsiteX4" fmla="*/ 449280 w 936000"/>
              <a:gd name="connsiteY4" fmla="*/ 352800 h 352800"/>
              <a:gd name="connsiteX5" fmla="*/ 0 w 936000"/>
              <a:gd name="connsiteY5" fmla="*/ 352800 h 352800"/>
              <a:gd name="connsiteX6" fmla="*/ 0 w 936000"/>
              <a:gd name="connsiteY6" fmla="*/ 0 h 35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6000" h="352800" fill="none" extrusionOk="0">
                <a:moveTo>
                  <a:pt x="0" y="0"/>
                </a:moveTo>
                <a:cubicBezTo>
                  <a:pt x="136213" y="-8123"/>
                  <a:pt x="347132" y="4349"/>
                  <a:pt x="477360" y="0"/>
                </a:cubicBezTo>
                <a:cubicBezTo>
                  <a:pt x="607588" y="-4349"/>
                  <a:pt x="840966" y="10914"/>
                  <a:pt x="936000" y="0"/>
                </a:cubicBezTo>
                <a:cubicBezTo>
                  <a:pt x="965040" y="134008"/>
                  <a:pt x="899040" y="275494"/>
                  <a:pt x="936000" y="352800"/>
                </a:cubicBezTo>
                <a:cubicBezTo>
                  <a:pt x="780649" y="354168"/>
                  <a:pt x="647929" y="338939"/>
                  <a:pt x="449280" y="352800"/>
                </a:cubicBezTo>
                <a:cubicBezTo>
                  <a:pt x="250631" y="366661"/>
                  <a:pt x="164184" y="346586"/>
                  <a:pt x="0" y="352800"/>
                </a:cubicBezTo>
                <a:cubicBezTo>
                  <a:pt x="-30642" y="214224"/>
                  <a:pt x="36470" y="84714"/>
                  <a:pt x="0" y="0"/>
                </a:cubicBezTo>
                <a:close/>
              </a:path>
              <a:path w="936000" h="352800" stroke="0" extrusionOk="0">
                <a:moveTo>
                  <a:pt x="0" y="0"/>
                </a:moveTo>
                <a:cubicBezTo>
                  <a:pt x="135883" y="-5160"/>
                  <a:pt x="235051" y="15299"/>
                  <a:pt x="449280" y="0"/>
                </a:cubicBezTo>
                <a:cubicBezTo>
                  <a:pt x="663509" y="-15299"/>
                  <a:pt x="720724" y="45451"/>
                  <a:pt x="936000" y="0"/>
                </a:cubicBezTo>
                <a:cubicBezTo>
                  <a:pt x="954598" y="130981"/>
                  <a:pt x="928413" y="216845"/>
                  <a:pt x="936000" y="352800"/>
                </a:cubicBezTo>
                <a:cubicBezTo>
                  <a:pt x="744591" y="376239"/>
                  <a:pt x="657185" y="342807"/>
                  <a:pt x="458640" y="352800"/>
                </a:cubicBezTo>
                <a:cubicBezTo>
                  <a:pt x="260095" y="362793"/>
                  <a:pt x="138805" y="300981"/>
                  <a:pt x="0" y="352800"/>
                </a:cubicBezTo>
                <a:cubicBezTo>
                  <a:pt x="-36494" y="183338"/>
                  <a:pt x="28207" y="90629"/>
                  <a:pt x="0" y="0"/>
                </a:cubicBezTo>
                <a:close/>
              </a:path>
            </a:pathLst>
          </a:custGeom>
          <a:solidFill>
            <a:srgbClr val="AFE6FF"/>
          </a:soli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Übergreifendes Thema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59B7E239-163C-463B-8DE2-B13C1842BA64}"/>
              </a:ext>
            </a:extLst>
          </p:cNvPr>
          <p:cNvSpPr/>
          <p:nvPr/>
        </p:nvSpPr>
        <p:spPr>
          <a:xfrm>
            <a:off x="9068845" y="4050460"/>
            <a:ext cx="2088000" cy="288000"/>
          </a:xfrm>
          <a:custGeom>
            <a:avLst/>
            <a:gdLst>
              <a:gd name="connsiteX0" fmla="*/ 0 w 2088000"/>
              <a:gd name="connsiteY0" fmla="*/ 0 h 288000"/>
              <a:gd name="connsiteX1" fmla="*/ 459360 w 2088000"/>
              <a:gd name="connsiteY1" fmla="*/ 0 h 288000"/>
              <a:gd name="connsiteX2" fmla="*/ 918720 w 2088000"/>
              <a:gd name="connsiteY2" fmla="*/ 0 h 288000"/>
              <a:gd name="connsiteX3" fmla="*/ 1419840 w 2088000"/>
              <a:gd name="connsiteY3" fmla="*/ 0 h 288000"/>
              <a:gd name="connsiteX4" fmla="*/ 2088000 w 2088000"/>
              <a:gd name="connsiteY4" fmla="*/ 0 h 288000"/>
              <a:gd name="connsiteX5" fmla="*/ 2088000 w 2088000"/>
              <a:gd name="connsiteY5" fmla="*/ 288000 h 288000"/>
              <a:gd name="connsiteX6" fmla="*/ 1545120 w 2088000"/>
              <a:gd name="connsiteY6" fmla="*/ 288000 h 288000"/>
              <a:gd name="connsiteX7" fmla="*/ 1023120 w 2088000"/>
              <a:gd name="connsiteY7" fmla="*/ 288000 h 288000"/>
              <a:gd name="connsiteX8" fmla="*/ 459360 w 2088000"/>
              <a:gd name="connsiteY8" fmla="*/ 288000 h 288000"/>
              <a:gd name="connsiteX9" fmla="*/ 0 w 2088000"/>
              <a:gd name="connsiteY9" fmla="*/ 288000 h 288000"/>
              <a:gd name="connsiteX10" fmla="*/ 0 w 2088000"/>
              <a:gd name="connsiteY10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88000" h="288000" fill="none" extrusionOk="0">
                <a:moveTo>
                  <a:pt x="0" y="0"/>
                </a:moveTo>
                <a:cubicBezTo>
                  <a:pt x="138361" y="-35029"/>
                  <a:pt x="231069" y="9185"/>
                  <a:pt x="459360" y="0"/>
                </a:cubicBezTo>
                <a:cubicBezTo>
                  <a:pt x="687651" y="-9185"/>
                  <a:pt x="726400" y="53942"/>
                  <a:pt x="918720" y="0"/>
                </a:cubicBezTo>
                <a:cubicBezTo>
                  <a:pt x="1111040" y="-53942"/>
                  <a:pt x="1247591" y="40290"/>
                  <a:pt x="1419840" y="0"/>
                </a:cubicBezTo>
                <a:cubicBezTo>
                  <a:pt x="1592089" y="-40290"/>
                  <a:pt x="1860894" y="38025"/>
                  <a:pt x="2088000" y="0"/>
                </a:cubicBezTo>
                <a:cubicBezTo>
                  <a:pt x="2096662" y="106669"/>
                  <a:pt x="2078064" y="203302"/>
                  <a:pt x="2088000" y="288000"/>
                </a:cubicBezTo>
                <a:cubicBezTo>
                  <a:pt x="1842966" y="315801"/>
                  <a:pt x="1730170" y="266772"/>
                  <a:pt x="1545120" y="288000"/>
                </a:cubicBezTo>
                <a:cubicBezTo>
                  <a:pt x="1360070" y="309228"/>
                  <a:pt x="1196658" y="246421"/>
                  <a:pt x="1023120" y="288000"/>
                </a:cubicBezTo>
                <a:cubicBezTo>
                  <a:pt x="849582" y="329579"/>
                  <a:pt x="709894" y="285641"/>
                  <a:pt x="459360" y="288000"/>
                </a:cubicBezTo>
                <a:cubicBezTo>
                  <a:pt x="208826" y="290359"/>
                  <a:pt x="189384" y="235603"/>
                  <a:pt x="0" y="288000"/>
                </a:cubicBezTo>
                <a:cubicBezTo>
                  <a:pt x="-7752" y="164262"/>
                  <a:pt x="9011" y="135642"/>
                  <a:pt x="0" y="0"/>
                </a:cubicBezTo>
                <a:close/>
              </a:path>
              <a:path w="2088000" h="288000" stroke="0" extrusionOk="0">
                <a:moveTo>
                  <a:pt x="0" y="0"/>
                </a:moveTo>
                <a:cubicBezTo>
                  <a:pt x="213622" y="-39720"/>
                  <a:pt x="316269" y="15903"/>
                  <a:pt x="480240" y="0"/>
                </a:cubicBezTo>
                <a:cubicBezTo>
                  <a:pt x="644211" y="-15903"/>
                  <a:pt x="810205" y="44760"/>
                  <a:pt x="939600" y="0"/>
                </a:cubicBezTo>
                <a:cubicBezTo>
                  <a:pt x="1068995" y="-44760"/>
                  <a:pt x="1313234" y="47584"/>
                  <a:pt x="1440720" y="0"/>
                </a:cubicBezTo>
                <a:cubicBezTo>
                  <a:pt x="1568206" y="-47584"/>
                  <a:pt x="1916062" y="77195"/>
                  <a:pt x="2088000" y="0"/>
                </a:cubicBezTo>
                <a:cubicBezTo>
                  <a:pt x="2103608" y="59957"/>
                  <a:pt x="2071447" y="144804"/>
                  <a:pt x="2088000" y="288000"/>
                </a:cubicBezTo>
                <a:cubicBezTo>
                  <a:pt x="1940859" y="329331"/>
                  <a:pt x="1750883" y="252436"/>
                  <a:pt x="1524240" y="288000"/>
                </a:cubicBezTo>
                <a:cubicBezTo>
                  <a:pt x="1297597" y="323564"/>
                  <a:pt x="1246809" y="266569"/>
                  <a:pt x="1064880" y="288000"/>
                </a:cubicBezTo>
                <a:cubicBezTo>
                  <a:pt x="882951" y="309431"/>
                  <a:pt x="747353" y="284893"/>
                  <a:pt x="605520" y="288000"/>
                </a:cubicBezTo>
                <a:cubicBezTo>
                  <a:pt x="463687" y="291107"/>
                  <a:pt x="290378" y="258257"/>
                  <a:pt x="0" y="288000"/>
                </a:cubicBezTo>
                <a:cubicBezTo>
                  <a:pt x="-15220" y="227099"/>
                  <a:pt x="2169" y="89789"/>
                  <a:pt x="0" y="0"/>
                </a:cubicBezTo>
                <a:close/>
              </a:path>
            </a:pathLst>
          </a:custGeom>
          <a:solidFill>
            <a:srgbClr val="AFE6FF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Verantwortliche Person: [Name einfügen]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bis [Datum einfügen]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F4A6FAB3-75B6-49DC-800F-9BEA95224BD0}"/>
              </a:ext>
            </a:extLst>
          </p:cNvPr>
          <p:cNvSpPr/>
          <p:nvPr/>
        </p:nvSpPr>
        <p:spPr>
          <a:xfrm>
            <a:off x="8000108" y="5434003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3DE483AE-0170-4E42-AA7E-77433CAFBDC4}"/>
              </a:ext>
            </a:extLst>
          </p:cNvPr>
          <p:cNvSpPr/>
          <p:nvPr/>
        </p:nvSpPr>
        <p:spPr>
          <a:xfrm>
            <a:off x="4671552" y="3679666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D78BFE25-A68D-4BB4-BE8A-BD04DF2717A2}"/>
              </a:ext>
            </a:extLst>
          </p:cNvPr>
          <p:cNvSpPr/>
          <p:nvPr/>
        </p:nvSpPr>
        <p:spPr>
          <a:xfrm>
            <a:off x="1403780" y="3673947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FA264665-FB62-418B-B91E-219C09295BBB}"/>
              </a:ext>
            </a:extLst>
          </p:cNvPr>
          <p:cNvSpPr/>
          <p:nvPr/>
        </p:nvSpPr>
        <p:spPr>
          <a:xfrm>
            <a:off x="1403780" y="4554397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24EC2FCA-B3C7-4BA7-8CF0-E7E79427116B}"/>
              </a:ext>
            </a:extLst>
          </p:cNvPr>
          <p:cNvSpPr/>
          <p:nvPr/>
        </p:nvSpPr>
        <p:spPr>
          <a:xfrm rot="21382329">
            <a:off x="1262998" y="2680610"/>
            <a:ext cx="2376000" cy="337613"/>
          </a:xfrm>
          <a:custGeom>
            <a:avLst/>
            <a:gdLst>
              <a:gd name="connsiteX0" fmla="*/ 0 w 2376000"/>
              <a:gd name="connsiteY0" fmla="*/ 0 h 337613"/>
              <a:gd name="connsiteX1" fmla="*/ 522720 w 2376000"/>
              <a:gd name="connsiteY1" fmla="*/ 0 h 337613"/>
              <a:gd name="connsiteX2" fmla="*/ 1045440 w 2376000"/>
              <a:gd name="connsiteY2" fmla="*/ 0 h 337613"/>
              <a:gd name="connsiteX3" fmla="*/ 1615680 w 2376000"/>
              <a:gd name="connsiteY3" fmla="*/ 0 h 337613"/>
              <a:gd name="connsiteX4" fmla="*/ 2376000 w 2376000"/>
              <a:gd name="connsiteY4" fmla="*/ 0 h 337613"/>
              <a:gd name="connsiteX5" fmla="*/ 2376000 w 2376000"/>
              <a:gd name="connsiteY5" fmla="*/ 337613 h 337613"/>
              <a:gd name="connsiteX6" fmla="*/ 1758240 w 2376000"/>
              <a:gd name="connsiteY6" fmla="*/ 337613 h 337613"/>
              <a:gd name="connsiteX7" fmla="*/ 1164240 w 2376000"/>
              <a:gd name="connsiteY7" fmla="*/ 337613 h 337613"/>
              <a:gd name="connsiteX8" fmla="*/ 522720 w 2376000"/>
              <a:gd name="connsiteY8" fmla="*/ 337613 h 337613"/>
              <a:gd name="connsiteX9" fmla="*/ 0 w 2376000"/>
              <a:gd name="connsiteY9" fmla="*/ 337613 h 337613"/>
              <a:gd name="connsiteX10" fmla="*/ 0 w 2376000"/>
              <a:gd name="connsiteY10" fmla="*/ 0 h 337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76000" h="337613" fill="none" extrusionOk="0">
                <a:moveTo>
                  <a:pt x="0" y="0"/>
                </a:moveTo>
                <a:cubicBezTo>
                  <a:pt x="206228" y="-6517"/>
                  <a:pt x="268434" y="16789"/>
                  <a:pt x="522720" y="0"/>
                </a:cubicBezTo>
                <a:cubicBezTo>
                  <a:pt x="777006" y="-16789"/>
                  <a:pt x="937840" y="719"/>
                  <a:pt x="1045440" y="0"/>
                </a:cubicBezTo>
                <a:cubicBezTo>
                  <a:pt x="1153040" y="-719"/>
                  <a:pt x="1499920" y="892"/>
                  <a:pt x="1615680" y="0"/>
                </a:cubicBezTo>
                <a:cubicBezTo>
                  <a:pt x="1731440" y="-892"/>
                  <a:pt x="2068921" y="49084"/>
                  <a:pt x="2376000" y="0"/>
                </a:cubicBezTo>
                <a:cubicBezTo>
                  <a:pt x="2393241" y="80263"/>
                  <a:pt x="2340824" y="240595"/>
                  <a:pt x="2376000" y="337613"/>
                </a:cubicBezTo>
                <a:cubicBezTo>
                  <a:pt x="2154165" y="410342"/>
                  <a:pt x="2013312" y="291675"/>
                  <a:pt x="1758240" y="337613"/>
                </a:cubicBezTo>
                <a:cubicBezTo>
                  <a:pt x="1503168" y="383551"/>
                  <a:pt x="1451629" y="276594"/>
                  <a:pt x="1164240" y="337613"/>
                </a:cubicBezTo>
                <a:cubicBezTo>
                  <a:pt x="876851" y="398632"/>
                  <a:pt x="734233" y="276934"/>
                  <a:pt x="522720" y="337613"/>
                </a:cubicBezTo>
                <a:cubicBezTo>
                  <a:pt x="311207" y="398292"/>
                  <a:pt x="151962" y="290918"/>
                  <a:pt x="0" y="337613"/>
                </a:cubicBezTo>
                <a:cubicBezTo>
                  <a:pt x="-14685" y="234919"/>
                  <a:pt x="6141" y="101270"/>
                  <a:pt x="0" y="0"/>
                </a:cubicBezTo>
                <a:close/>
              </a:path>
              <a:path w="2376000" h="337613" stroke="0" extrusionOk="0">
                <a:moveTo>
                  <a:pt x="0" y="0"/>
                </a:moveTo>
                <a:cubicBezTo>
                  <a:pt x="128738" y="-47669"/>
                  <a:pt x="356766" y="41737"/>
                  <a:pt x="546480" y="0"/>
                </a:cubicBezTo>
                <a:cubicBezTo>
                  <a:pt x="736194" y="-41737"/>
                  <a:pt x="876602" y="16248"/>
                  <a:pt x="1069200" y="0"/>
                </a:cubicBezTo>
                <a:cubicBezTo>
                  <a:pt x="1261798" y="-16248"/>
                  <a:pt x="1381143" y="60026"/>
                  <a:pt x="1639440" y="0"/>
                </a:cubicBezTo>
                <a:cubicBezTo>
                  <a:pt x="1897737" y="-60026"/>
                  <a:pt x="2208017" y="61125"/>
                  <a:pt x="2376000" y="0"/>
                </a:cubicBezTo>
                <a:cubicBezTo>
                  <a:pt x="2413000" y="94539"/>
                  <a:pt x="2349891" y="211148"/>
                  <a:pt x="2376000" y="337613"/>
                </a:cubicBezTo>
                <a:cubicBezTo>
                  <a:pt x="2221921" y="388275"/>
                  <a:pt x="1882143" y="267057"/>
                  <a:pt x="1734480" y="337613"/>
                </a:cubicBezTo>
                <a:cubicBezTo>
                  <a:pt x="1586817" y="408169"/>
                  <a:pt x="1355659" y="281967"/>
                  <a:pt x="1211760" y="337613"/>
                </a:cubicBezTo>
                <a:cubicBezTo>
                  <a:pt x="1067861" y="393259"/>
                  <a:pt x="849559" y="277482"/>
                  <a:pt x="689040" y="337613"/>
                </a:cubicBezTo>
                <a:cubicBezTo>
                  <a:pt x="528521" y="397744"/>
                  <a:pt x="155402" y="275298"/>
                  <a:pt x="0" y="337613"/>
                </a:cubicBezTo>
                <a:cubicBezTo>
                  <a:pt x="-34715" y="181461"/>
                  <a:pt x="12261" y="71624"/>
                  <a:pt x="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1. Schritt: Themen der Bedarfe sammeln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C676D56A-C322-4B5D-B23C-152F932A716A}"/>
              </a:ext>
            </a:extLst>
          </p:cNvPr>
          <p:cNvSpPr/>
          <p:nvPr/>
        </p:nvSpPr>
        <p:spPr>
          <a:xfrm>
            <a:off x="9058637" y="4960735"/>
            <a:ext cx="2088000" cy="288000"/>
          </a:xfrm>
          <a:custGeom>
            <a:avLst/>
            <a:gdLst>
              <a:gd name="connsiteX0" fmla="*/ 0 w 2088000"/>
              <a:gd name="connsiteY0" fmla="*/ 0 h 288000"/>
              <a:gd name="connsiteX1" fmla="*/ 459360 w 2088000"/>
              <a:gd name="connsiteY1" fmla="*/ 0 h 288000"/>
              <a:gd name="connsiteX2" fmla="*/ 918720 w 2088000"/>
              <a:gd name="connsiteY2" fmla="*/ 0 h 288000"/>
              <a:gd name="connsiteX3" fmla="*/ 1419840 w 2088000"/>
              <a:gd name="connsiteY3" fmla="*/ 0 h 288000"/>
              <a:gd name="connsiteX4" fmla="*/ 2088000 w 2088000"/>
              <a:gd name="connsiteY4" fmla="*/ 0 h 288000"/>
              <a:gd name="connsiteX5" fmla="*/ 2088000 w 2088000"/>
              <a:gd name="connsiteY5" fmla="*/ 288000 h 288000"/>
              <a:gd name="connsiteX6" fmla="*/ 1545120 w 2088000"/>
              <a:gd name="connsiteY6" fmla="*/ 288000 h 288000"/>
              <a:gd name="connsiteX7" fmla="*/ 1023120 w 2088000"/>
              <a:gd name="connsiteY7" fmla="*/ 288000 h 288000"/>
              <a:gd name="connsiteX8" fmla="*/ 459360 w 2088000"/>
              <a:gd name="connsiteY8" fmla="*/ 288000 h 288000"/>
              <a:gd name="connsiteX9" fmla="*/ 0 w 2088000"/>
              <a:gd name="connsiteY9" fmla="*/ 288000 h 288000"/>
              <a:gd name="connsiteX10" fmla="*/ 0 w 2088000"/>
              <a:gd name="connsiteY10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88000" h="288000" fill="none" extrusionOk="0">
                <a:moveTo>
                  <a:pt x="0" y="0"/>
                </a:moveTo>
                <a:cubicBezTo>
                  <a:pt x="138361" y="-35029"/>
                  <a:pt x="231069" y="9185"/>
                  <a:pt x="459360" y="0"/>
                </a:cubicBezTo>
                <a:cubicBezTo>
                  <a:pt x="687651" y="-9185"/>
                  <a:pt x="726400" y="53942"/>
                  <a:pt x="918720" y="0"/>
                </a:cubicBezTo>
                <a:cubicBezTo>
                  <a:pt x="1111040" y="-53942"/>
                  <a:pt x="1247591" y="40290"/>
                  <a:pt x="1419840" y="0"/>
                </a:cubicBezTo>
                <a:cubicBezTo>
                  <a:pt x="1592089" y="-40290"/>
                  <a:pt x="1860894" y="38025"/>
                  <a:pt x="2088000" y="0"/>
                </a:cubicBezTo>
                <a:cubicBezTo>
                  <a:pt x="2096662" y="106669"/>
                  <a:pt x="2078064" y="203302"/>
                  <a:pt x="2088000" y="288000"/>
                </a:cubicBezTo>
                <a:cubicBezTo>
                  <a:pt x="1842966" y="315801"/>
                  <a:pt x="1730170" y="266772"/>
                  <a:pt x="1545120" y="288000"/>
                </a:cubicBezTo>
                <a:cubicBezTo>
                  <a:pt x="1360070" y="309228"/>
                  <a:pt x="1196658" y="246421"/>
                  <a:pt x="1023120" y="288000"/>
                </a:cubicBezTo>
                <a:cubicBezTo>
                  <a:pt x="849582" y="329579"/>
                  <a:pt x="709894" y="285641"/>
                  <a:pt x="459360" y="288000"/>
                </a:cubicBezTo>
                <a:cubicBezTo>
                  <a:pt x="208826" y="290359"/>
                  <a:pt x="189384" y="235603"/>
                  <a:pt x="0" y="288000"/>
                </a:cubicBezTo>
                <a:cubicBezTo>
                  <a:pt x="-7752" y="164262"/>
                  <a:pt x="9011" y="135642"/>
                  <a:pt x="0" y="0"/>
                </a:cubicBezTo>
                <a:close/>
              </a:path>
              <a:path w="2088000" h="288000" stroke="0" extrusionOk="0">
                <a:moveTo>
                  <a:pt x="0" y="0"/>
                </a:moveTo>
                <a:cubicBezTo>
                  <a:pt x="213622" y="-39720"/>
                  <a:pt x="316269" y="15903"/>
                  <a:pt x="480240" y="0"/>
                </a:cubicBezTo>
                <a:cubicBezTo>
                  <a:pt x="644211" y="-15903"/>
                  <a:pt x="810205" y="44760"/>
                  <a:pt x="939600" y="0"/>
                </a:cubicBezTo>
                <a:cubicBezTo>
                  <a:pt x="1068995" y="-44760"/>
                  <a:pt x="1313234" y="47584"/>
                  <a:pt x="1440720" y="0"/>
                </a:cubicBezTo>
                <a:cubicBezTo>
                  <a:pt x="1568206" y="-47584"/>
                  <a:pt x="1916062" y="77195"/>
                  <a:pt x="2088000" y="0"/>
                </a:cubicBezTo>
                <a:cubicBezTo>
                  <a:pt x="2103608" y="59957"/>
                  <a:pt x="2071447" y="144804"/>
                  <a:pt x="2088000" y="288000"/>
                </a:cubicBezTo>
                <a:cubicBezTo>
                  <a:pt x="1940859" y="329331"/>
                  <a:pt x="1750883" y="252436"/>
                  <a:pt x="1524240" y="288000"/>
                </a:cubicBezTo>
                <a:cubicBezTo>
                  <a:pt x="1297597" y="323564"/>
                  <a:pt x="1246809" y="266569"/>
                  <a:pt x="1064880" y="288000"/>
                </a:cubicBezTo>
                <a:cubicBezTo>
                  <a:pt x="882951" y="309431"/>
                  <a:pt x="747353" y="284893"/>
                  <a:pt x="605520" y="288000"/>
                </a:cubicBezTo>
                <a:cubicBezTo>
                  <a:pt x="463687" y="291107"/>
                  <a:pt x="290378" y="258257"/>
                  <a:pt x="0" y="288000"/>
                </a:cubicBezTo>
                <a:cubicBezTo>
                  <a:pt x="-15220" y="227099"/>
                  <a:pt x="2169" y="89789"/>
                  <a:pt x="0" y="0"/>
                </a:cubicBezTo>
                <a:close/>
              </a:path>
            </a:pathLst>
          </a:custGeom>
          <a:solidFill>
            <a:srgbClr val="AFE6FF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Verantwortliche Person: [Name einfügen]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bis [Datum einfügen]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C70A9CCE-024E-4B12-8816-C226D06290D1}"/>
              </a:ext>
            </a:extLst>
          </p:cNvPr>
          <p:cNvSpPr/>
          <p:nvPr/>
        </p:nvSpPr>
        <p:spPr>
          <a:xfrm>
            <a:off x="9058637" y="5793246"/>
            <a:ext cx="2088000" cy="288000"/>
          </a:xfrm>
          <a:custGeom>
            <a:avLst/>
            <a:gdLst>
              <a:gd name="connsiteX0" fmla="*/ 0 w 2088000"/>
              <a:gd name="connsiteY0" fmla="*/ 0 h 288000"/>
              <a:gd name="connsiteX1" fmla="*/ 459360 w 2088000"/>
              <a:gd name="connsiteY1" fmla="*/ 0 h 288000"/>
              <a:gd name="connsiteX2" fmla="*/ 918720 w 2088000"/>
              <a:gd name="connsiteY2" fmla="*/ 0 h 288000"/>
              <a:gd name="connsiteX3" fmla="*/ 1419840 w 2088000"/>
              <a:gd name="connsiteY3" fmla="*/ 0 h 288000"/>
              <a:gd name="connsiteX4" fmla="*/ 2088000 w 2088000"/>
              <a:gd name="connsiteY4" fmla="*/ 0 h 288000"/>
              <a:gd name="connsiteX5" fmla="*/ 2088000 w 2088000"/>
              <a:gd name="connsiteY5" fmla="*/ 288000 h 288000"/>
              <a:gd name="connsiteX6" fmla="*/ 1545120 w 2088000"/>
              <a:gd name="connsiteY6" fmla="*/ 288000 h 288000"/>
              <a:gd name="connsiteX7" fmla="*/ 1023120 w 2088000"/>
              <a:gd name="connsiteY7" fmla="*/ 288000 h 288000"/>
              <a:gd name="connsiteX8" fmla="*/ 459360 w 2088000"/>
              <a:gd name="connsiteY8" fmla="*/ 288000 h 288000"/>
              <a:gd name="connsiteX9" fmla="*/ 0 w 2088000"/>
              <a:gd name="connsiteY9" fmla="*/ 288000 h 288000"/>
              <a:gd name="connsiteX10" fmla="*/ 0 w 2088000"/>
              <a:gd name="connsiteY10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88000" h="288000" fill="none" extrusionOk="0">
                <a:moveTo>
                  <a:pt x="0" y="0"/>
                </a:moveTo>
                <a:cubicBezTo>
                  <a:pt x="138361" y="-35029"/>
                  <a:pt x="231069" y="9185"/>
                  <a:pt x="459360" y="0"/>
                </a:cubicBezTo>
                <a:cubicBezTo>
                  <a:pt x="687651" y="-9185"/>
                  <a:pt x="726400" y="53942"/>
                  <a:pt x="918720" y="0"/>
                </a:cubicBezTo>
                <a:cubicBezTo>
                  <a:pt x="1111040" y="-53942"/>
                  <a:pt x="1247591" y="40290"/>
                  <a:pt x="1419840" y="0"/>
                </a:cubicBezTo>
                <a:cubicBezTo>
                  <a:pt x="1592089" y="-40290"/>
                  <a:pt x="1860894" y="38025"/>
                  <a:pt x="2088000" y="0"/>
                </a:cubicBezTo>
                <a:cubicBezTo>
                  <a:pt x="2096662" y="106669"/>
                  <a:pt x="2078064" y="203302"/>
                  <a:pt x="2088000" y="288000"/>
                </a:cubicBezTo>
                <a:cubicBezTo>
                  <a:pt x="1842966" y="315801"/>
                  <a:pt x="1730170" y="266772"/>
                  <a:pt x="1545120" y="288000"/>
                </a:cubicBezTo>
                <a:cubicBezTo>
                  <a:pt x="1360070" y="309228"/>
                  <a:pt x="1196658" y="246421"/>
                  <a:pt x="1023120" y="288000"/>
                </a:cubicBezTo>
                <a:cubicBezTo>
                  <a:pt x="849582" y="329579"/>
                  <a:pt x="709894" y="285641"/>
                  <a:pt x="459360" y="288000"/>
                </a:cubicBezTo>
                <a:cubicBezTo>
                  <a:pt x="208826" y="290359"/>
                  <a:pt x="189384" y="235603"/>
                  <a:pt x="0" y="288000"/>
                </a:cubicBezTo>
                <a:cubicBezTo>
                  <a:pt x="-7752" y="164262"/>
                  <a:pt x="9011" y="135642"/>
                  <a:pt x="0" y="0"/>
                </a:cubicBezTo>
                <a:close/>
              </a:path>
              <a:path w="2088000" h="288000" stroke="0" extrusionOk="0">
                <a:moveTo>
                  <a:pt x="0" y="0"/>
                </a:moveTo>
                <a:cubicBezTo>
                  <a:pt x="213622" y="-39720"/>
                  <a:pt x="316269" y="15903"/>
                  <a:pt x="480240" y="0"/>
                </a:cubicBezTo>
                <a:cubicBezTo>
                  <a:pt x="644211" y="-15903"/>
                  <a:pt x="810205" y="44760"/>
                  <a:pt x="939600" y="0"/>
                </a:cubicBezTo>
                <a:cubicBezTo>
                  <a:pt x="1068995" y="-44760"/>
                  <a:pt x="1313234" y="47584"/>
                  <a:pt x="1440720" y="0"/>
                </a:cubicBezTo>
                <a:cubicBezTo>
                  <a:pt x="1568206" y="-47584"/>
                  <a:pt x="1916062" y="77195"/>
                  <a:pt x="2088000" y="0"/>
                </a:cubicBezTo>
                <a:cubicBezTo>
                  <a:pt x="2103608" y="59957"/>
                  <a:pt x="2071447" y="144804"/>
                  <a:pt x="2088000" y="288000"/>
                </a:cubicBezTo>
                <a:cubicBezTo>
                  <a:pt x="1940859" y="329331"/>
                  <a:pt x="1750883" y="252436"/>
                  <a:pt x="1524240" y="288000"/>
                </a:cubicBezTo>
                <a:cubicBezTo>
                  <a:pt x="1297597" y="323564"/>
                  <a:pt x="1246809" y="266569"/>
                  <a:pt x="1064880" y="288000"/>
                </a:cubicBezTo>
                <a:cubicBezTo>
                  <a:pt x="882951" y="309431"/>
                  <a:pt x="747353" y="284893"/>
                  <a:pt x="605520" y="288000"/>
                </a:cubicBezTo>
                <a:cubicBezTo>
                  <a:pt x="463687" y="291107"/>
                  <a:pt x="290378" y="258257"/>
                  <a:pt x="0" y="288000"/>
                </a:cubicBezTo>
                <a:cubicBezTo>
                  <a:pt x="-15220" y="227099"/>
                  <a:pt x="2169" y="89789"/>
                  <a:pt x="0" y="0"/>
                </a:cubicBezTo>
                <a:close/>
              </a:path>
            </a:pathLst>
          </a:custGeom>
          <a:solidFill>
            <a:srgbClr val="AFE6FF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Nächstes Treffen am [Datum einfügen]</a:t>
            </a:r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31BB0ACD-BDF9-4CE3-9E90-97A8C532FDD7}"/>
              </a:ext>
            </a:extLst>
          </p:cNvPr>
          <p:cNvSpPr/>
          <p:nvPr/>
        </p:nvSpPr>
        <p:spPr>
          <a:xfrm rot="21382329">
            <a:off x="4531250" y="2696567"/>
            <a:ext cx="1656000" cy="337613"/>
          </a:xfrm>
          <a:custGeom>
            <a:avLst/>
            <a:gdLst>
              <a:gd name="connsiteX0" fmla="*/ 0 w 1656000"/>
              <a:gd name="connsiteY0" fmla="*/ 0 h 337613"/>
              <a:gd name="connsiteX1" fmla="*/ 552000 w 1656000"/>
              <a:gd name="connsiteY1" fmla="*/ 0 h 337613"/>
              <a:gd name="connsiteX2" fmla="*/ 1104000 w 1656000"/>
              <a:gd name="connsiteY2" fmla="*/ 0 h 337613"/>
              <a:gd name="connsiteX3" fmla="*/ 1656000 w 1656000"/>
              <a:gd name="connsiteY3" fmla="*/ 0 h 337613"/>
              <a:gd name="connsiteX4" fmla="*/ 1656000 w 1656000"/>
              <a:gd name="connsiteY4" fmla="*/ 337613 h 337613"/>
              <a:gd name="connsiteX5" fmla="*/ 1153680 w 1656000"/>
              <a:gd name="connsiteY5" fmla="*/ 337613 h 337613"/>
              <a:gd name="connsiteX6" fmla="*/ 634800 w 1656000"/>
              <a:gd name="connsiteY6" fmla="*/ 337613 h 337613"/>
              <a:gd name="connsiteX7" fmla="*/ 0 w 1656000"/>
              <a:gd name="connsiteY7" fmla="*/ 337613 h 337613"/>
              <a:gd name="connsiteX8" fmla="*/ 0 w 1656000"/>
              <a:gd name="connsiteY8" fmla="*/ 0 h 337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56000" h="337613" fill="none" extrusionOk="0">
                <a:moveTo>
                  <a:pt x="0" y="0"/>
                </a:moveTo>
                <a:cubicBezTo>
                  <a:pt x="243475" y="-50549"/>
                  <a:pt x="319436" y="6960"/>
                  <a:pt x="552000" y="0"/>
                </a:cubicBezTo>
                <a:cubicBezTo>
                  <a:pt x="784564" y="-6960"/>
                  <a:pt x="873829" y="33737"/>
                  <a:pt x="1104000" y="0"/>
                </a:cubicBezTo>
                <a:cubicBezTo>
                  <a:pt x="1334171" y="-33737"/>
                  <a:pt x="1422857" y="52443"/>
                  <a:pt x="1656000" y="0"/>
                </a:cubicBezTo>
                <a:cubicBezTo>
                  <a:pt x="1694116" y="111499"/>
                  <a:pt x="1634897" y="267361"/>
                  <a:pt x="1656000" y="337613"/>
                </a:cubicBezTo>
                <a:cubicBezTo>
                  <a:pt x="1540685" y="355455"/>
                  <a:pt x="1386571" y="312996"/>
                  <a:pt x="1153680" y="337613"/>
                </a:cubicBezTo>
                <a:cubicBezTo>
                  <a:pt x="920789" y="362230"/>
                  <a:pt x="871967" y="333801"/>
                  <a:pt x="634800" y="337613"/>
                </a:cubicBezTo>
                <a:cubicBezTo>
                  <a:pt x="397633" y="341425"/>
                  <a:pt x="294233" y="292285"/>
                  <a:pt x="0" y="337613"/>
                </a:cubicBezTo>
                <a:cubicBezTo>
                  <a:pt x="-5584" y="220727"/>
                  <a:pt x="31333" y="100080"/>
                  <a:pt x="0" y="0"/>
                </a:cubicBezTo>
                <a:close/>
              </a:path>
              <a:path w="1656000" h="337613" stroke="0" extrusionOk="0">
                <a:moveTo>
                  <a:pt x="0" y="0"/>
                </a:moveTo>
                <a:cubicBezTo>
                  <a:pt x="251913" y="-11900"/>
                  <a:pt x="340381" y="61609"/>
                  <a:pt x="518880" y="0"/>
                </a:cubicBezTo>
                <a:cubicBezTo>
                  <a:pt x="697379" y="-61609"/>
                  <a:pt x="790121" y="51067"/>
                  <a:pt x="1021200" y="0"/>
                </a:cubicBezTo>
                <a:cubicBezTo>
                  <a:pt x="1252279" y="-51067"/>
                  <a:pt x="1405311" y="23018"/>
                  <a:pt x="1656000" y="0"/>
                </a:cubicBezTo>
                <a:cubicBezTo>
                  <a:pt x="1656414" y="157105"/>
                  <a:pt x="1621950" y="175734"/>
                  <a:pt x="1656000" y="337613"/>
                </a:cubicBezTo>
                <a:cubicBezTo>
                  <a:pt x="1529983" y="356858"/>
                  <a:pt x="1294331" y="318251"/>
                  <a:pt x="1087440" y="337613"/>
                </a:cubicBezTo>
                <a:cubicBezTo>
                  <a:pt x="880549" y="356975"/>
                  <a:pt x="735958" y="298997"/>
                  <a:pt x="518880" y="337613"/>
                </a:cubicBezTo>
                <a:cubicBezTo>
                  <a:pt x="301802" y="376229"/>
                  <a:pt x="188662" y="299766"/>
                  <a:pt x="0" y="337613"/>
                </a:cubicBezTo>
                <a:cubicBezTo>
                  <a:pt x="-32888" y="221473"/>
                  <a:pt x="37370" y="132798"/>
                  <a:pt x="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2. Schritt: Ziele formulieren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66CA2605-86E3-43B7-9427-DFD094AF4D94}"/>
              </a:ext>
            </a:extLst>
          </p:cNvPr>
          <p:cNvSpPr/>
          <p:nvPr/>
        </p:nvSpPr>
        <p:spPr>
          <a:xfrm rot="21382329">
            <a:off x="7849980" y="2633418"/>
            <a:ext cx="3276000" cy="338400"/>
          </a:xfrm>
          <a:custGeom>
            <a:avLst/>
            <a:gdLst>
              <a:gd name="connsiteX0" fmla="*/ 0 w 3276000"/>
              <a:gd name="connsiteY0" fmla="*/ 0 h 338400"/>
              <a:gd name="connsiteX1" fmla="*/ 513240 w 3276000"/>
              <a:gd name="connsiteY1" fmla="*/ 0 h 338400"/>
              <a:gd name="connsiteX2" fmla="*/ 960960 w 3276000"/>
              <a:gd name="connsiteY2" fmla="*/ 0 h 338400"/>
              <a:gd name="connsiteX3" fmla="*/ 1539720 w 3276000"/>
              <a:gd name="connsiteY3" fmla="*/ 0 h 338400"/>
              <a:gd name="connsiteX4" fmla="*/ 1987440 w 3276000"/>
              <a:gd name="connsiteY4" fmla="*/ 0 h 338400"/>
              <a:gd name="connsiteX5" fmla="*/ 2598960 w 3276000"/>
              <a:gd name="connsiteY5" fmla="*/ 0 h 338400"/>
              <a:gd name="connsiteX6" fmla="*/ 3276000 w 3276000"/>
              <a:gd name="connsiteY6" fmla="*/ 0 h 338400"/>
              <a:gd name="connsiteX7" fmla="*/ 3276000 w 3276000"/>
              <a:gd name="connsiteY7" fmla="*/ 338400 h 338400"/>
              <a:gd name="connsiteX8" fmla="*/ 2664480 w 3276000"/>
              <a:gd name="connsiteY8" fmla="*/ 338400 h 338400"/>
              <a:gd name="connsiteX9" fmla="*/ 2085720 w 3276000"/>
              <a:gd name="connsiteY9" fmla="*/ 338400 h 338400"/>
              <a:gd name="connsiteX10" fmla="*/ 1572480 w 3276000"/>
              <a:gd name="connsiteY10" fmla="*/ 338400 h 338400"/>
              <a:gd name="connsiteX11" fmla="*/ 1059240 w 3276000"/>
              <a:gd name="connsiteY11" fmla="*/ 338400 h 338400"/>
              <a:gd name="connsiteX12" fmla="*/ 546000 w 3276000"/>
              <a:gd name="connsiteY12" fmla="*/ 338400 h 338400"/>
              <a:gd name="connsiteX13" fmla="*/ 0 w 3276000"/>
              <a:gd name="connsiteY13" fmla="*/ 338400 h 338400"/>
              <a:gd name="connsiteX14" fmla="*/ 0 w 3276000"/>
              <a:gd name="connsiteY14" fmla="*/ 0 h 3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276000" h="338400" fill="none" extrusionOk="0">
                <a:moveTo>
                  <a:pt x="0" y="0"/>
                </a:moveTo>
                <a:cubicBezTo>
                  <a:pt x="157437" y="-51387"/>
                  <a:pt x="347881" y="33876"/>
                  <a:pt x="513240" y="0"/>
                </a:cubicBezTo>
                <a:cubicBezTo>
                  <a:pt x="678599" y="-33876"/>
                  <a:pt x="865013" y="8118"/>
                  <a:pt x="960960" y="0"/>
                </a:cubicBezTo>
                <a:cubicBezTo>
                  <a:pt x="1056907" y="-8118"/>
                  <a:pt x="1301850" y="51403"/>
                  <a:pt x="1539720" y="0"/>
                </a:cubicBezTo>
                <a:cubicBezTo>
                  <a:pt x="1777590" y="-51403"/>
                  <a:pt x="1813268" y="28615"/>
                  <a:pt x="1987440" y="0"/>
                </a:cubicBezTo>
                <a:cubicBezTo>
                  <a:pt x="2161612" y="-28615"/>
                  <a:pt x="2314865" y="53699"/>
                  <a:pt x="2598960" y="0"/>
                </a:cubicBezTo>
                <a:cubicBezTo>
                  <a:pt x="2883055" y="-53699"/>
                  <a:pt x="2970224" y="50757"/>
                  <a:pt x="3276000" y="0"/>
                </a:cubicBezTo>
                <a:cubicBezTo>
                  <a:pt x="3289167" y="73049"/>
                  <a:pt x="3272497" y="227993"/>
                  <a:pt x="3276000" y="338400"/>
                </a:cubicBezTo>
                <a:cubicBezTo>
                  <a:pt x="3129881" y="398346"/>
                  <a:pt x="2891782" y="312533"/>
                  <a:pt x="2664480" y="338400"/>
                </a:cubicBezTo>
                <a:cubicBezTo>
                  <a:pt x="2437178" y="364267"/>
                  <a:pt x="2291678" y="272352"/>
                  <a:pt x="2085720" y="338400"/>
                </a:cubicBezTo>
                <a:cubicBezTo>
                  <a:pt x="1879762" y="404448"/>
                  <a:pt x="1790169" y="330318"/>
                  <a:pt x="1572480" y="338400"/>
                </a:cubicBezTo>
                <a:cubicBezTo>
                  <a:pt x="1354791" y="346482"/>
                  <a:pt x="1196615" y="302071"/>
                  <a:pt x="1059240" y="338400"/>
                </a:cubicBezTo>
                <a:cubicBezTo>
                  <a:pt x="921865" y="374729"/>
                  <a:pt x="772889" y="333083"/>
                  <a:pt x="546000" y="338400"/>
                </a:cubicBezTo>
                <a:cubicBezTo>
                  <a:pt x="319111" y="343717"/>
                  <a:pt x="122100" y="304221"/>
                  <a:pt x="0" y="338400"/>
                </a:cubicBezTo>
                <a:cubicBezTo>
                  <a:pt x="-19279" y="256000"/>
                  <a:pt x="14193" y="98377"/>
                  <a:pt x="0" y="0"/>
                </a:cubicBezTo>
                <a:close/>
              </a:path>
              <a:path w="3276000" h="338400" stroke="0" extrusionOk="0">
                <a:moveTo>
                  <a:pt x="0" y="0"/>
                </a:moveTo>
                <a:cubicBezTo>
                  <a:pt x="204603" y="-26127"/>
                  <a:pt x="326911" y="43004"/>
                  <a:pt x="480480" y="0"/>
                </a:cubicBezTo>
                <a:cubicBezTo>
                  <a:pt x="634049" y="-43004"/>
                  <a:pt x="732647" y="39273"/>
                  <a:pt x="928200" y="0"/>
                </a:cubicBezTo>
                <a:cubicBezTo>
                  <a:pt x="1123753" y="-39273"/>
                  <a:pt x="1233559" y="9928"/>
                  <a:pt x="1441440" y="0"/>
                </a:cubicBezTo>
                <a:cubicBezTo>
                  <a:pt x="1649321" y="-9928"/>
                  <a:pt x="1827343" y="53363"/>
                  <a:pt x="2020200" y="0"/>
                </a:cubicBezTo>
                <a:cubicBezTo>
                  <a:pt x="2213057" y="-53363"/>
                  <a:pt x="2308752" y="42870"/>
                  <a:pt x="2533440" y="0"/>
                </a:cubicBezTo>
                <a:cubicBezTo>
                  <a:pt x="2758128" y="-42870"/>
                  <a:pt x="2961227" y="45682"/>
                  <a:pt x="3276000" y="0"/>
                </a:cubicBezTo>
                <a:cubicBezTo>
                  <a:pt x="3298831" y="76723"/>
                  <a:pt x="3264372" y="212933"/>
                  <a:pt x="3276000" y="338400"/>
                </a:cubicBezTo>
                <a:cubicBezTo>
                  <a:pt x="3104731" y="382828"/>
                  <a:pt x="3030600" y="297910"/>
                  <a:pt x="2795520" y="338400"/>
                </a:cubicBezTo>
                <a:cubicBezTo>
                  <a:pt x="2560440" y="378890"/>
                  <a:pt x="2426365" y="330603"/>
                  <a:pt x="2184000" y="338400"/>
                </a:cubicBezTo>
                <a:cubicBezTo>
                  <a:pt x="1941635" y="346197"/>
                  <a:pt x="1703768" y="298094"/>
                  <a:pt x="1572480" y="338400"/>
                </a:cubicBezTo>
                <a:cubicBezTo>
                  <a:pt x="1441192" y="378706"/>
                  <a:pt x="1279941" y="294787"/>
                  <a:pt x="1124760" y="338400"/>
                </a:cubicBezTo>
                <a:cubicBezTo>
                  <a:pt x="969579" y="382013"/>
                  <a:pt x="787997" y="290348"/>
                  <a:pt x="513240" y="338400"/>
                </a:cubicBezTo>
                <a:cubicBezTo>
                  <a:pt x="238483" y="386452"/>
                  <a:pt x="206396" y="282333"/>
                  <a:pt x="0" y="338400"/>
                </a:cubicBezTo>
                <a:cubicBezTo>
                  <a:pt x="-16827" y="175985"/>
                  <a:pt x="1326" y="160641"/>
                  <a:pt x="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3. Schritt: Vereinbarte Maßnahmen terminiert festlegen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72CE0AFB-DACD-496F-B040-9DF9B4A011EE}"/>
              </a:ext>
            </a:extLst>
          </p:cNvPr>
          <p:cNvSpPr/>
          <p:nvPr/>
        </p:nvSpPr>
        <p:spPr>
          <a:xfrm>
            <a:off x="3176624" y="4106135"/>
            <a:ext cx="1116000" cy="351470"/>
          </a:xfrm>
          <a:custGeom>
            <a:avLst/>
            <a:gdLst>
              <a:gd name="connsiteX0" fmla="*/ 0 w 1116000"/>
              <a:gd name="connsiteY0" fmla="*/ 0 h 351470"/>
              <a:gd name="connsiteX1" fmla="*/ 569160 w 1116000"/>
              <a:gd name="connsiteY1" fmla="*/ 0 h 351470"/>
              <a:gd name="connsiteX2" fmla="*/ 1116000 w 1116000"/>
              <a:gd name="connsiteY2" fmla="*/ 0 h 351470"/>
              <a:gd name="connsiteX3" fmla="*/ 1116000 w 1116000"/>
              <a:gd name="connsiteY3" fmla="*/ 351470 h 351470"/>
              <a:gd name="connsiteX4" fmla="*/ 535680 w 1116000"/>
              <a:gd name="connsiteY4" fmla="*/ 351470 h 351470"/>
              <a:gd name="connsiteX5" fmla="*/ 0 w 1116000"/>
              <a:gd name="connsiteY5" fmla="*/ 351470 h 351470"/>
              <a:gd name="connsiteX6" fmla="*/ 0 w 1116000"/>
              <a:gd name="connsiteY6" fmla="*/ 0 h 351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6000" h="351470" fill="none" extrusionOk="0">
                <a:moveTo>
                  <a:pt x="0" y="0"/>
                </a:moveTo>
                <a:cubicBezTo>
                  <a:pt x="141311" y="-25748"/>
                  <a:pt x="325925" y="28584"/>
                  <a:pt x="569160" y="0"/>
                </a:cubicBezTo>
                <a:cubicBezTo>
                  <a:pt x="812395" y="-28584"/>
                  <a:pt x="846356" y="44783"/>
                  <a:pt x="1116000" y="0"/>
                </a:cubicBezTo>
                <a:cubicBezTo>
                  <a:pt x="1158169" y="128766"/>
                  <a:pt x="1100510" y="255650"/>
                  <a:pt x="1116000" y="351470"/>
                </a:cubicBezTo>
                <a:cubicBezTo>
                  <a:pt x="939599" y="366317"/>
                  <a:pt x="733653" y="297174"/>
                  <a:pt x="535680" y="351470"/>
                </a:cubicBezTo>
                <a:cubicBezTo>
                  <a:pt x="337707" y="405766"/>
                  <a:pt x="225464" y="299636"/>
                  <a:pt x="0" y="351470"/>
                </a:cubicBezTo>
                <a:cubicBezTo>
                  <a:pt x="-27022" y="207108"/>
                  <a:pt x="5222" y="142553"/>
                  <a:pt x="0" y="0"/>
                </a:cubicBezTo>
                <a:close/>
              </a:path>
              <a:path w="1116000" h="351470" stroke="0" extrusionOk="0">
                <a:moveTo>
                  <a:pt x="0" y="0"/>
                </a:moveTo>
                <a:cubicBezTo>
                  <a:pt x="222303" y="-44559"/>
                  <a:pt x="369806" y="54697"/>
                  <a:pt x="535680" y="0"/>
                </a:cubicBezTo>
                <a:cubicBezTo>
                  <a:pt x="701554" y="-54697"/>
                  <a:pt x="895423" y="38712"/>
                  <a:pt x="1116000" y="0"/>
                </a:cubicBezTo>
                <a:cubicBezTo>
                  <a:pt x="1129600" y="86200"/>
                  <a:pt x="1078685" y="199377"/>
                  <a:pt x="1116000" y="351470"/>
                </a:cubicBezTo>
                <a:cubicBezTo>
                  <a:pt x="896317" y="383721"/>
                  <a:pt x="689948" y="299616"/>
                  <a:pt x="546840" y="351470"/>
                </a:cubicBezTo>
                <a:cubicBezTo>
                  <a:pt x="403732" y="403324"/>
                  <a:pt x="246674" y="295417"/>
                  <a:pt x="0" y="351470"/>
                </a:cubicBezTo>
                <a:cubicBezTo>
                  <a:pt x="-1634" y="200311"/>
                  <a:pt x="41613" y="144523"/>
                  <a:pt x="0" y="0"/>
                </a:cubicBezTo>
                <a:close/>
              </a:path>
            </a:pathLst>
          </a:custGeom>
          <a:solidFill>
            <a:srgbClr val="AFE6FF"/>
          </a:soli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Thema festhalten / Anliegen formulieren</a:t>
            </a:r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7A964C00-E2D2-4A76-BD5A-42EF426A5BEF}"/>
              </a:ext>
            </a:extLst>
          </p:cNvPr>
          <p:cNvSpPr/>
          <p:nvPr/>
        </p:nvSpPr>
        <p:spPr>
          <a:xfrm>
            <a:off x="3135598" y="4990662"/>
            <a:ext cx="1116000" cy="351470"/>
          </a:xfrm>
          <a:custGeom>
            <a:avLst/>
            <a:gdLst>
              <a:gd name="connsiteX0" fmla="*/ 0 w 1116000"/>
              <a:gd name="connsiteY0" fmla="*/ 0 h 351470"/>
              <a:gd name="connsiteX1" fmla="*/ 569160 w 1116000"/>
              <a:gd name="connsiteY1" fmla="*/ 0 h 351470"/>
              <a:gd name="connsiteX2" fmla="*/ 1116000 w 1116000"/>
              <a:gd name="connsiteY2" fmla="*/ 0 h 351470"/>
              <a:gd name="connsiteX3" fmla="*/ 1116000 w 1116000"/>
              <a:gd name="connsiteY3" fmla="*/ 351470 h 351470"/>
              <a:gd name="connsiteX4" fmla="*/ 535680 w 1116000"/>
              <a:gd name="connsiteY4" fmla="*/ 351470 h 351470"/>
              <a:gd name="connsiteX5" fmla="*/ 0 w 1116000"/>
              <a:gd name="connsiteY5" fmla="*/ 351470 h 351470"/>
              <a:gd name="connsiteX6" fmla="*/ 0 w 1116000"/>
              <a:gd name="connsiteY6" fmla="*/ 0 h 351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6000" h="351470" fill="none" extrusionOk="0">
                <a:moveTo>
                  <a:pt x="0" y="0"/>
                </a:moveTo>
                <a:cubicBezTo>
                  <a:pt x="141311" y="-25748"/>
                  <a:pt x="325925" y="28584"/>
                  <a:pt x="569160" y="0"/>
                </a:cubicBezTo>
                <a:cubicBezTo>
                  <a:pt x="812395" y="-28584"/>
                  <a:pt x="846356" y="44783"/>
                  <a:pt x="1116000" y="0"/>
                </a:cubicBezTo>
                <a:cubicBezTo>
                  <a:pt x="1158169" y="128766"/>
                  <a:pt x="1100510" y="255650"/>
                  <a:pt x="1116000" y="351470"/>
                </a:cubicBezTo>
                <a:cubicBezTo>
                  <a:pt x="939599" y="366317"/>
                  <a:pt x="733653" y="297174"/>
                  <a:pt x="535680" y="351470"/>
                </a:cubicBezTo>
                <a:cubicBezTo>
                  <a:pt x="337707" y="405766"/>
                  <a:pt x="225464" y="299636"/>
                  <a:pt x="0" y="351470"/>
                </a:cubicBezTo>
                <a:cubicBezTo>
                  <a:pt x="-27022" y="207108"/>
                  <a:pt x="5222" y="142553"/>
                  <a:pt x="0" y="0"/>
                </a:cubicBezTo>
                <a:close/>
              </a:path>
              <a:path w="1116000" h="351470" stroke="0" extrusionOk="0">
                <a:moveTo>
                  <a:pt x="0" y="0"/>
                </a:moveTo>
                <a:cubicBezTo>
                  <a:pt x="222303" y="-44559"/>
                  <a:pt x="369806" y="54697"/>
                  <a:pt x="535680" y="0"/>
                </a:cubicBezTo>
                <a:cubicBezTo>
                  <a:pt x="701554" y="-54697"/>
                  <a:pt x="895423" y="38712"/>
                  <a:pt x="1116000" y="0"/>
                </a:cubicBezTo>
                <a:cubicBezTo>
                  <a:pt x="1129600" y="86200"/>
                  <a:pt x="1078685" y="199377"/>
                  <a:pt x="1116000" y="351470"/>
                </a:cubicBezTo>
                <a:cubicBezTo>
                  <a:pt x="896317" y="383721"/>
                  <a:pt x="689948" y="299616"/>
                  <a:pt x="546840" y="351470"/>
                </a:cubicBezTo>
                <a:cubicBezTo>
                  <a:pt x="403732" y="403324"/>
                  <a:pt x="246674" y="295417"/>
                  <a:pt x="0" y="351470"/>
                </a:cubicBezTo>
                <a:cubicBezTo>
                  <a:pt x="-1634" y="200311"/>
                  <a:pt x="41613" y="144523"/>
                  <a:pt x="0" y="0"/>
                </a:cubicBezTo>
                <a:close/>
              </a:path>
            </a:pathLst>
          </a:custGeom>
          <a:solidFill>
            <a:srgbClr val="AFE6FF"/>
          </a:soli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Thema festhalten / Anliegen formulieren</a:t>
            </a:r>
          </a:p>
        </p:txBody>
      </p:sp>
      <p:pic>
        <p:nvPicPr>
          <p:cNvPr id="4" name="Grafik 3" descr="Karte mit Ortsmarkierung mit einfarbiger Füllung">
            <a:extLst>
              <a:ext uri="{FF2B5EF4-FFF2-40B4-BE49-F238E27FC236}">
                <a16:creationId xmlns:a16="http://schemas.microsoft.com/office/drawing/2014/main" id="{0854363D-F668-D13D-45B2-94D56E3C76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91419" y="2857282"/>
            <a:ext cx="529760" cy="529760"/>
          </a:xfrm>
          <a:prstGeom prst="rect">
            <a:avLst/>
          </a:prstGeom>
        </p:spPr>
      </p:pic>
      <p:pic>
        <p:nvPicPr>
          <p:cNvPr id="12" name="Grafik 11" descr="Volltreffer mit einfarbiger Füllung">
            <a:extLst>
              <a:ext uri="{FF2B5EF4-FFF2-40B4-BE49-F238E27FC236}">
                <a16:creationId xmlns:a16="http://schemas.microsoft.com/office/drawing/2014/main" id="{F24A1D6C-352A-22AA-3539-EC0F458544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142569" y="2902934"/>
            <a:ext cx="469885" cy="469885"/>
          </a:xfrm>
          <a:prstGeom prst="rect">
            <a:avLst/>
          </a:prstGeom>
        </p:spPr>
      </p:pic>
      <p:pic>
        <p:nvPicPr>
          <p:cNvPr id="14" name="Grafik 13" descr="Chevronpfeile mit einfarbiger Füllung">
            <a:extLst>
              <a:ext uri="{FF2B5EF4-FFF2-40B4-BE49-F238E27FC236}">
                <a16:creationId xmlns:a16="http://schemas.microsoft.com/office/drawing/2014/main" id="{C4DE5764-25CA-5DEF-5023-0089C168A41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425324" y="2912796"/>
            <a:ext cx="478520" cy="478520"/>
          </a:xfrm>
          <a:prstGeom prst="rect">
            <a:avLst/>
          </a:prstGeom>
        </p:spPr>
      </p:pic>
      <p:pic>
        <p:nvPicPr>
          <p:cNvPr id="393" name="Grafik 7" descr="Grafik 7">
            <a:extLst>
              <a:ext uri="{FF2B5EF4-FFF2-40B4-BE49-F238E27FC236}">
                <a16:creationId xmlns:a16="http://schemas.microsoft.com/office/drawing/2014/main" id="{500A3DD9-740B-8748-EFDA-F9BBC1B5EB10}"/>
              </a:ext>
            </a:extLst>
          </p:cNvPr>
          <p:cNvPicPr/>
          <p:nvPr/>
        </p:nvPicPr>
        <p:blipFill>
          <a:blip r:embed="rId11"/>
          <a:stretch/>
        </p:blipFill>
        <p:spPr>
          <a:xfrm>
            <a:off x="10428762" y="413927"/>
            <a:ext cx="914040" cy="914040"/>
          </a:xfrm>
          <a:prstGeom prst="rect">
            <a:avLst/>
          </a:prstGeom>
          <a:ln w="12700">
            <a:noFill/>
          </a:ln>
        </p:spPr>
      </p:pic>
      <p:pic>
        <p:nvPicPr>
          <p:cNvPr id="19" name="Grafik 18" descr="Gruppenbrainstorming mit einfarbiger Füllung">
            <a:extLst>
              <a:ext uri="{FF2B5EF4-FFF2-40B4-BE49-F238E27FC236}">
                <a16:creationId xmlns:a16="http://schemas.microsoft.com/office/drawing/2014/main" id="{E8F80162-F5D1-EC61-5FBC-8F7BF362251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337708" y="1674009"/>
            <a:ext cx="832062" cy="83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50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26315-4213-7B2A-73FA-03FD11E8D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>
            <a:extLst>
              <a:ext uri="{FF2B5EF4-FFF2-40B4-BE49-F238E27FC236}">
                <a16:creationId xmlns:a16="http://schemas.microsoft.com/office/drawing/2014/main" id="{60897FC0-E4AD-ADB4-7ACB-7D575DC3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739880" cy="132516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strike="noStrike" spc="-1" dirty="0">
                <a:solidFill>
                  <a:srgbClr val="000000"/>
                </a:solidFill>
                <a:latin typeface="Kantumruy Pro"/>
                <a:ea typeface="Kantumruy Pro"/>
              </a:rPr>
              <a:t>Beispiel: Moderationskartenaufbau (Tisch)</a:t>
            </a:r>
            <a:endParaRPr lang="de-DE" sz="3200" b="0" strike="noStrike" spc="-1" dirty="0">
              <a:solidFill>
                <a:srgbClr val="000000"/>
              </a:solidFill>
              <a:latin typeface="Kantumruy Pro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43C5631-4DE3-4570-A935-321B62F974AF}"/>
              </a:ext>
            </a:extLst>
          </p:cNvPr>
          <p:cNvSpPr/>
          <p:nvPr/>
        </p:nvSpPr>
        <p:spPr>
          <a:xfrm>
            <a:off x="869289" y="1485630"/>
            <a:ext cx="10515239" cy="4754084"/>
          </a:xfrm>
          <a:prstGeom prst="rect">
            <a:avLst/>
          </a:prstGeom>
          <a:blipFill dpi="0" rotWithShape="1">
            <a:blip r:embed="rId3">
              <a:alphaModFix amt="6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ass/>
                      </a14:imgEffect>
                    </a14:imgLayer>
                  </a14:imgProps>
                </a:ext>
              </a:extLst>
            </a:blip>
            <a:srcRect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9BF86BE7-AFE5-4CF1-9B34-826AC03C8B7D}"/>
              </a:ext>
            </a:extLst>
          </p:cNvPr>
          <p:cNvSpPr/>
          <p:nvPr/>
        </p:nvSpPr>
        <p:spPr>
          <a:xfrm>
            <a:off x="1107552" y="1665851"/>
            <a:ext cx="4968000" cy="972000"/>
          </a:xfrm>
          <a:prstGeom prst="rect">
            <a:avLst/>
          </a:prstGeom>
          <a:solidFill>
            <a:schemeClr val="accent2">
              <a:alpha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tx1"/>
                </a:solidFill>
              </a:rPr>
              <a:t>SM1: „Bedarfe präzisieren und Daten zielorientiert nutzen“ am 12.06.2025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6BD583C-3A50-45CB-A5FD-A216B766FB89}"/>
              </a:ext>
            </a:extLst>
          </p:cNvPr>
          <p:cNvSpPr/>
          <p:nvPr/>
        </p:nvSpPr>
        <p:spPr>
          <a:xfrm>
            <a:off x="6237770" y="1665851"/>
            <a:ext cx="4932000" cy="978080"/>
          </a:xfrm>
          <a:prstGeom prst="rect">
            <a:avLst/>
          </a:prstGeom>
          <a:solidFill>
            <a:schemeClr val="accent2">
              <a:alpha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500" dirty="0">
              <a:solidFill>
                <a:schemeClr val="tx1"/>
              </a:solidFill>
            </a:endParaRPr>
          </a:p>
          <a:p>
            <a:r>
              <a:rPr lang="de-DE" sz="1500" b="1" dirty="0">
                <a:solidFill>
                  <a:schemeClr val="tx1"/>
                </a:solidFill>
              </a:rPr>
              <a:t>Anwesend: </a:t>
            </a:r>
          </a:p>
          <a:p>
            <a:pPr marL="108000" indent="-18000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Frau Anja Müller (Schulleitung)</a:t>
            </a:r>
          </a:p>
          <a:p>
            <a:pPr marL="108000" indent="-18000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Herr Bernd Hütter (Ganztagsleitung)</a:t>
            </a:r>
          </a:p>
          <a:p>
            <a:pPr marL="108000" indent="-18000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….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758A905-2E8B-4278-97BA-BEE46FB0472E}"/>
              </a:ext>
            </a:extLst>
          </p:cNvPr>
          <p:cNvSpPr/>
          <p:nvPr/>
        </p:nvSpPr>
        <p:spPr>
          <a:xfrm>
            <a:off x="1243481" y="2813877"/>
            <a:ext cx="3107340" cy="648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tx1"/>
                </a:solidFill>
              </a:rPr>
              <a:t>Ist-Zustand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29D28AA-FEAA-4268-9052-EB782ECE94F1}"/>
              </a:ext>
            </a:extLst>
          </p:cNvPr>
          <p:cNvSpPr/>
          <p:nvPr/>
        </p:nvSpPr>
        <p:spPr>
          <a:xfrm>
            <a:off x="7821740" y="2813877"/>
            <a:ext cx="3107340" cy="648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tx1"/>
                </a:solidFill>
              </a:rPr>
              <a:t>Nächste Schritte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0DCD526-D12F-4001-AA5D-FEC05E53EDA4}"/>
              </a:ext>
            </a:extLst>
          </p:cNvPr>
          <p:cNvSpPr/>
          <p:nvPr/>
        </p:nvSpPr>
        <p:spPr>
          <a:xfrm>
            <a:off x="4523722" y="2813877"/>
            <a:ext cx="3107340" cy="648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tx1"/>
                </a:solidFill>
              </a:rPr>
              <a:t>Ziele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3848441C-6CE0-4060-970C-819E9167DA06}"/>
              </a:ext>
            </a:extLst>
          </p:cNvPr>
          <p:cNvSpPr/>
          <p:nvPr/>
        </p:nvSpPr>
        <p:spPr>
          <a:xfrm>
            <a:off x="8000108" y="3673532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300">
                <a:solidFill>
                  <a:schemeClr val="tx1"/>
                </a:solidFill>
              </a:rPr>
              <a:t>Bis zum 13.08.2025 werden alle relevanten Termine von Schuki und Schule hochgeladen</a:t>
            </a:r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485FE493-0ADD-4EE0-A224-FF0A8BA3C891}"/>
              </a:ext>
            </a:extLst>
          </p:cNvPr>
          <p:cNvSpPr/>
          <p:nvPr/>
        </p:nvSpPr>
        <p:spPr>
          <a:xfrm rot="16200000">
            <a:off x="13310" y="4398857"/>
            <a:ext cx="2160000" cy="324000"/>
          </a:xfrm>
          <a:prstGeom prst="ellipse">
            <a:avLst/>
          </a:prstGeom>
          <a:solidFill>
            <a:srgbClr val="AFE6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Kommunikation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10147F6D-BA26-434E-885E-E466C6B16953}"/>
              </a:ext>
            </a:extLst>
          </p:cNvPr>
          <p:cNvSpPr/>
          <p:nvPr/>
        </p:nvSpPr>
        <p:spPr>
          <a:xfrm>
            <a:off x="8000108" y="4554397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300">
                <a:solidFill>
                  <a:schemeClr val="tx1"/>
                </a:solidFill>
              </a:rPr>
              <a:t>Ein Ordner mit übergreifenden Daten zu einzelnen Schüler:innen wird erstellt</a:t>
            </a:r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16" name="Bogen 15">
            <a:extLst>
              <a:ext uri="{FF2B5EF4-FFF2-40B4-BE49-F238E27FC236}">
                <a16:creationId xmlns:a16="http://schemas.microsoft.com/office/drawing/2014/main" id="{B136E960-C635-427B-A9A2-112A7EBC78B9}"/>
              </a:ext>
            </a:extLst>
          </p:cNvPr>
          <p:cNvSpPr/>
          <p:nvPr/>
        </p:nvSpPr>
        <p:spPr>
          <a:xfrm>
            <a:off x="5181600" y="2514600"/>
            <a:ext cx="1828800" cy="1828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59B7E239-163C-463B-8DE2-B13C1842BA64}"/>
              </a:ext>
            </a:extLst>
          </p:cNvPr>
          <p:cNvSpPr/>
          <p:nvPr/>
        </p:nvSpPr>
        <p:spPr>
          <a:xfrm>
            <a:off x="9785053" y="4107929"/>
            <a:ext cx="1394474" cy="288000"/>
          </a:xfrm>
          <a:custGeom>
            <a:avLst/>
            <a:gdLst>
              <a:gd name="connsiteX0" fmla="*/ 0 w 1394474"/>
              <a:gd name="connsiteY0" fmla="*/ 0 h 288000"/>
              <a:gd name="connsiteX1" fmla="*/ 464825 w 1394474"/>
              <a:gd name="connsiteY1" fmla="*/ 0 h 288000"/>
              <a:gd name="connsiteX2" fmla="*/ 929649 w 1394474"/>
              <a:gd name="connsiteY2" fmla="*/ 0 h 288000"/>
              <a:gd name="connsiteX3" fmla="*/ 1394474 w 1394474"/>
              <a:gd name="connsiteY3" fmla="*/ 0 h 288000"/>
              <a:gd name="connsiteX4" fmla="*/ 1394474 w 1394474"/>
              <a:gd name="connsiteY4" fmla="*/ 288000 h 288000"/>
              <a:gd name="connsiteX5" fmla="*/ 971484 w 1394474"/>
              <a:gd name="connsiteY5" fmla="*/ 288000 h 288000"/>
              <a:gd name="connsiteX6" fmla="*/ 534548 w 1394474"/>
              <a:gd name="connsiteY6" fmla="*/ 288000 h 288000"/>
              <a:gd name="connsiteX7" fmla="*/ 0 w 1394474"/>
              <a:gd name="connsiteY7" fmla="*/ 288000 h 288000"/>
              <a:gd name="connsiteX8" fmla="*/ 0 w 1394474"/>
              <a:gd name="connsiteY8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4474" h="288000" fill="none" extrusionOk="0">
                <a:moveTo>
                  <a:pt x="0" y="0"/>
                </a:moveTo>
                <a:cubicBezTo>
                  <a:pt x="196180" y="-45134"/>
                  <a:pt x="337652" y="20250"/>
                  <a:pt x="464825" y="0"/>
                </a:cubicBezTo>
                <a:cubicBezTo>
                  <a:pt x="591999" y="-20250"/>
                  <a:pt x="733544" y="37658"/>
                  <a:pt x="929649" y="0"/>
                </a:cubicBezTo>
                <a:cubicBezTo>
                  <a:pt x="1125754" y="-37658"/>
                  <a:pt x="1234033" y="11814"/>
                  <a:pt x="1394474" y="0"/>
                </a:cubicBezTo>
                <a:cubicBezTo>
                  <a:pt x="1414318" y="67002"/>
                  <a:pt x="1364645" y="183155"/>
                  <a:pt x="1394474" y="288000"/>
                </a:cubicBezTo>
                <a:cubicBezTo>
                  <a:pt x="1269076" y="304524"/>
                  <a:pt x="1139919" y="262211"/>
                  <a:pt x="971484" y="288000"/>
                </a:cubicBezTo>
                <a:cubicBezTo>
                  <a:pt x="803049" y="313789"/>
                  <a:pt x="621957" y="249205"/>
                  <a:pt x="534548" y="288000"/>
                </a:cubicBezTo>
                <a:cubicBezTo>
                  <a:pt x="447139" y="326795"/>
                  <a:pt x="251018" y="232407"/>
                  <a:pt x="0" y="288000"/>
                </a:cubicBezTo>
                <a:cubicBezTo>
                  <a:pt x="-2100" y="159057"/>
                  <a:pt x="25965" y="68213"/>
                  <a:pt x="0" y="0"/>
                </a:cubicBezTo>
                <a:close/>
              </a:path>
              <a:path w="1394474" h="288000" stroke="0" extrusionOk="0">
                <a:moveTo>
                  <a:pt x="0" y="0"/>
                </a:moveTo>
                <a:cubicBezTo>
                  <a:pt x="149898" y="-7308"/>
                  <a:pt x="257133" y="37736"/>
                  <a:pt x="436935" y="0"/>
                </a:cubicBezTo>
                <a:cubicBezTo>
                  <a:pt x="616738" y="-37736"/>
                  <a:pt x="761521" y="11867"/>
                  <a:pt x="859926" y="0"/>
                </a:cubicBezTo>
                <a:cubicBezTo>
                  <a:pt x="958331" y="-11867"/>
                  <a:pt x="1167269" y="42712"/>
                  <a:pt x="1394474" y="0"/>
                </a:cubicBezTo>
                <a:cubicBezTo>
                  <a:pt x="1419922" y="80762"/>
                  <a:pt x="1383871" y="215712"/>
                  <a:pt x="1394474" y="288000"/>
                </a:cubicBezTo>
                <a:cubicBezTo>
                  <a:pt x="1217520" y="339126"/>
                  <a:pt x="1133327" y="238225"/>
                  <a:pt x="915705" y="288000"/>
                </a:cubicBezTo>
                <a:cubicBezTo>
                  <a:pt x="698083" y="337775"/>
                  <a:pt x="648015" y="266869"/>
                  <a:pt x="436935" y="288000"/>
                </a:cubicBezTo>
                <a:cubicBezTo>
                  <a:pt x="225855" y="309131"/>
                  <a:pt x="154077" y="279135"/>
                  <a:pt x="0" y="288000"/>
                </a:cubicBezTo>
                <a:cubicBezTo>
                  <a:pt x="-25232" y="225349"/>
                  <a:pt x="6399" y="99217"/>
                  <a:pt x="0" y="0"/>
                </a:cubicBezTo>
                <a:close/>
              </a:path>
            </a:pathLst>
          </a:custGeom>
          <a:solidFill>
            <a:srgbClr val="AFE6FF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Verantwortlich: Frau Müller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bis 13.08.2025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F4A6FAB3-75B6-49DC-800F-9BEA95224BD0}"/>
              </a:ext>
            </a:extLst>
          </p:cNvPr>
          <p:cNvSpPr/>
          <p:nvPr/>
        </p:nvSpPr>
        <p:spPr>
          <a:xfrm>
            <a:off x="8000108" y="5434003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300">
                <a:solidFill>
                  <a:schemeClr val="tx1"/>
                </a:solidFill>
              </a:rPr>
              <a:t>Nach den Sommerferien 1x im Monat Teamsitzung (mit Schuki) </a:t>
            </a:r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3DE483AE-0170-4E42-AA7E-77433CAFBDC4}"/>
              </a:ext>
            </a:extLst>
          </p:cNvPr>
          <p:cNvSpPr/>
          <p:nvPr/>
        </p:nvSpPr>
        <p:spPr>
          <a:xfrm>
            <a:off x="4671552" y="3679666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300">
                <a:solidFill>
                  <a:schemeClr val="tx1"/>
                </a:solidFill>
              </a:rPr>
              <a:t>Verbesserter Austausch im Gesamtteam</a:t>
            </a:r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D78BFE25-A68D-4BB4-BE8A-BD04DF2717A2}"/>
              </a:ext>
            </a:extLst>
          </p:cNvPr>
          <p:cNvSpPr/>
          <p:nvPr/>
        </p:nvSpPr>
        <p:spPr>
          <a:xfrm>
            <a:off x="1403780" y="3673947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300">
                <a:solidFill>
                  <a:schemeClr val="tx1"/>
                </a:solidFill>
              </a:rPr>
              <a:t>Erschwerte Kommunikation mit Schuki</a:t>
            </a:r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FA264665-FB62-418B-B91E-219C09295BBB}"/>
              </a:ext>
            </a:extLst>
          </p:cNvPr>
          <p:cNvSpPr/>
          <p:nvPr/>
        </p:nvSpPr>
        <p:spPr>
          <a:xfrm>
            <a:off x="1403780" y="4554397"/>
            <a:ext cx="2808000" cy="612000"/>
          </a:xfrm>
          <a:prstGeom prst="rect">
            <a:avLst/>
          </a:prstGeom>
          <a:solidFill>
            <a:srgbClr val="AF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de-DE" sz="1300">
                <a:solidFill>
                  <a:schemeClr val="tx1"/>
                </a:solidFill>
              </a:rPr>
              <a:t>Informationen gehen verloren</a:t>
            </a:r>
            <a:endParaRPr lang="de-DE" sz="1300" dirty="0">
              <a:solidFill>
                <a:schemeClr val="tx1"/>
              </a:solidFill>
            </a:endParaRP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C676D56A-C322-4B5D-B23C-152F932A716A}"/>
              </a:ext>
            </a:extLst>
          </p:cNvPr>
          <p:cNvSpPr/>
          <p:nvPr/>
        </p:nvSpPr>
        <p:spPr>
          <a:xfrm>
            <a:off x="9785053" y="4960735"/>
            <a:ext cx="1394474" cy="288000"/>
          </a:xfrm>
          <a:custGeom>
            <a:avLst/>
            <a:gdLst>
              <a:gd name="connsiteX0" fmla="*/ 0 w 1394474"/>
              <a:gd name="connsiteY0" fmla="*/ 0 h 288000"/>
              <a:gd name="connsiteX1" fmla="*/ 464825 w 1394474"/>
              <a:gd name="connsiteY1" fmla="*/ 0 h 288000"/>
              <a:gd name="connsiteX2" fmla="*/ 929649 w 1394474"/>
              <a:gd name="connsiteY2" fmla="*/ 0 h 288000"/>
              <a:gd name="connsiteX3" fmla="*/ 1394474 w 1394474"/>
              <a:gd name="connsiteY3" fmla="*/ 0 h 288000"/>
              <a:gd name="connsiteX4" fmla="*/ 1394474 w 1394474"/>
              <a:gd name="connsiteY4" fmla="*/ 288000 h 288000"/>
              <a:gd name="connsiteX5" fmla="*/ 971484 w 1394474"/>
              <a:gd name="connsiteY5" fmla="*/ 288000 h 288000"/>
              <a:gd name="connsiteX6" fmla="*/ 534548 w 1394474"/>
              <a:gd name="connsiteY6" fmla="*/ 288000 h 288000"/>
              <a:gd name="connsiteX7" fmla="*/ 0 w 1394474"/>
              <a:gd name="connsiteY7" fmla="*/ 288000 h 288000"/>
              <a:gd name="connsiteX8" fmla="*/ 0 w 1394474"/>
              <a:gd name="connsiteY8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4474" h="288000" fill="none" extrusionOk="0">
                <a:moveTo>
                  <a:pt x="0" y="0"/>
                </a:moveTo>
                <a:cubicBezTo>
                  <a:pt x="196180" y="-45134"/>
                  <a:pt x="337652" y="20250"/>
                  <a:pt x="464825" y="0"/>
                </a:cubicBezTo>
                <a:cubicBezTo>
                  <a:pt x="591999" y="-20250"/>
                  <a:pt x="733544" y="37658"/>
                  <a:pt x="929649" y="0"/>
                </a:cubicBezTo>
                <a:cubicBezTo>
                  <a:pt x="1125754" y="-37658"/>
                  <a:pt x="1234033" y="11814"/>
                  <a:pt x="1394474" y="0"/>
                </a:cubicBezTo>
                <a:cubicBezTo>
                  <a:pt x="1414318" y="67002"/>
                  <a:pt x="1364645" y="183155"/>
                  <a:pt x="1394474" y="288000"/>
                </a:cubicBezTo>
                <a:cubicBezTo>
                  <a:pt x="1269076" y="304524"/>
                  <a:pt x="1139919" y="262211"/>
                  <a:pt x="971484" y="288000"/>
                </a:cubicBezTo>
                <a:cubicBezTo>
                  <a:pt x="803049" y="313789"/>
                  <a:pt x="621957" y="249205"/>
                  <a:pt x="534548" y="288000"/>
                </a:cubicBezTo>
                <a:cubicBezTo>
                  <a:pt x="447139" y="326795"/>
                  <a:pt x="251018" y="232407"/>
                  <a:pt x="0" y="288000"/>
                </a:cubicBezTo>
                <a:cubicBezTo>
                  <a:pt x="-2100" y="159057"/>
                  <a:pt x="25965" y="68213"/>
                  <a:pt x="0" y="0"/>
                </a:cubicBezTo>
                <a:close/>
              </a:path>
              <a:path w="1394474" h="288000" stroke="0" extrusionOk="0">
                <a:moveTo>
                  <a:pt x="0" y="0"/>
                </a:moveTo>
                <a:cubicBezTo>
                  <a:pt x="149898" y="-7308"/>
                  <a:pt x="257133" y="37736"/>
                  <a:pt x="436935" y="0"/>
                </a:cubicBezTo>
                <a:cubicBezTo>
                  <a:pt x="616738" y="-37736"/>
                  <a:pt x="761521" y="11867"/>
                  <a:pt x="859926" y="0"/>
                </a:cubicBezTo>
                <a:cubicBezTo>
                  <a:pt x="958331" y="-11867"/>
                  <a:pt x="1167269" y="42712"/>
                  <a:pt x="1394474" y="0"/>
                </a:cubicBezTo>
                <a:cubicBezTo>
                  <a:pt x="1419922" y="80762"/>
                  <a:pt x="1383871" y="215712"/>
                  <a:pt x="1394474" y="288000"/>
                </a:cubicBezTo>
                <a:cubicBezTo>
                  <a:pt x="1217520" y="339126"/>
                  <a:pt x="1133327" y="238225"/>
                  <a:pt x="915705" y="288000"/>
                </a:cubicBezTo>
                <a:cubicBezTo>
                  <a:pt x="698083" y="337775"/>
                  <a:pt x="648015" y="266869"/>
                  <a:pt x="436935" y="288000"/>
                </a:cubicBezTo>
                <a:cubicBezTo>
                  <a:pt x="225855" y="309131"/>
                  <a:pt x="154077" y="279135"/>
                  <a:pt x="0" y="288000"/>
                </a:cubicBezTo>
                <a:cubicBezTo>
                  <a:pt x="-25232" y="225349"/>
                  <a:pt x="6399" y="99217"/>
                  <a:pt x="0" y="0"/>
                </a:cubicBezTo>
                <a:close/>
              </a:path>
            </a:pathLst>
          </a:custGeom>
          <a:solidFill>
            <a:srgbClr val="AFE6FF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Verantwortlich: Herr Hütter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bis 10.07.2025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C70A9CCE-024E-4B12-8816-C226D06290D1}"/>
              </a:ext>
            </a:extLst>
          </p:cNvPr>
          <p:cNvSpPr/>
          <p:nvPr/>
        </p:nvSpPr>
        <p:spPr>
          <a:xfrm>
            <a:off x="9785051" y="5793246"/>
            <a:ext cx="1394475" cy="288000"/>
          </a:xfrm>
          <a:custGeom>
            <a:avLst/>
            <a:gdLst>
              <a:gd name="connsiteX0" fmla="*/ 0 w 1394475"/>
              <a:gd name="connsiteY0" fmla="*/ 0 h 288000"/>
              <a:gd name="connsiteX1" fmla="*/ 464825 w 1394475"/>
              <a:gd name="connsiteY1" fmla="*/ 0 h 288000"/>
              <a:gd name="connsiteX2" fmla="*/ 929650 w 1394475"/>
              <a:gd name="connsiteY2" fmla="*/ 0 h 288000"/>
              <a:gd name="connsiteX3" fmla="*/ 1394475 w 1394475"/>
              <a:gd name="connsiteY3" fmla="*/ 0 h 288000"/>
              <a:gd name="connsiteX4" fmla="*/ 1394475 w 1394475"/>
              <a:gd name="connsiteY4" fmla="*/ 288000 h 288000"/>
              <a:gd name="connsiteX5" fmla="*/ 971484 w 1394475"/>
              <a:gd name="connsiteY5" fmla="*/ 288000 h 288000"/>
              <a:gd name="connsiteX6" fmla="*/ 534549 w 1394475"/>
              <a:gd name="connsiteY6" fmla="*/ 288000 h 288000"/>
              <a:gd name="connsiteX7" fmla="*/ 0 w 1394475"/>
              <a:gd name="connsiteY7" fmla="*/ 288000 h 288000"/>
              <a:gd name="connsiteX8" fmla="*/ 0 w 1394475"/>
              <a:gd name="connsiteY8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4475" h="288000" fill="none" extrusionOk="0">
                <a:moveTo>
                  <a:pt x="0" y="0"/>
                </a:moveTo>
                <a:cubicBezTo>
                  <a:pt x="196180" y="-45134"/>
                  <a:pt x="337652" y="20250"/>
                  <a:pt x="464825" y="0"/>
                </a:cubicBezTo>
                <a:cubicBezTo>
                  <a:pt x="591999" y="-20250"/>
                  <a:pt x="726649" y="30509"/>
                  <a:pt x="929650" y="0"/>
                </a:cubicBezTo>
                <a:cubicBezTo>
                  <a:pt x="1132651" y="-30509"/>
                  <a:pt x="1234034" y="11814"/>
                  <a:pt x="1394475" y="0"/>
                </a:cubicBezTo>
                <a:cubicBezTo>
                  <a:pt x="1414319" y="67002"/>
                  <a:pt x="1364646" y="183155"/>
                  <a:pt x="1394475" y="288000"/>
                </a:cubicBezTo>
                <a:cubicBezTo>
                  <a:pt x="1274236" y="307133"/>
                  <a:pt x="1148020" y="265394"/>
                  <a:pt x="971484" y="288000"/>
                </a:cubicBezTo>
                <a:cubicBezTo>
                  <a:pt x="794948" y="310606"/>
                  <a:pt x="751800" y="243594"/>
                  <a:pt x="534549" y="288000"/>
                </a:cubicBezTo>
                <a:cubicBezTo>
                  <a:pt x="317299" y="332406"/>
                  <a:pt x="257220" y="235265"/>
                  <a:pt x="0" y="288000"/>
                </a:cubicBezTo>
                <a:cubicBezTo>
                  <a:pt x="-2100" y="159057"/>
                  <a:pt x="25965" y="68213"/>
                  <a:pt x="0" y="0"/>
                </a:cubicBezTo>
                <a:close/>
              </a:path>
              <a:path w="1394475" h="288000" stroke="0" extrusionOk="0">
                <a:moveTo>
                  <a:pt x="0" y="0"/>
                </a:moveTo>
                <a:cubicBezTo>
                  <a:pt x="149898" y="-7308"/>
                  <a:pt x="257133" y="37736"/>
                  <a:pt x="436935" y="0"/>
                </a:cubicBezTo>
                <a:cubicBezTo>
                  <a:pt x="616738" y="-37736"/>
                  <a:pt x="761521" y="11867"/>
                  <a:pt x="859926" y="0"/>
                </a:cubicBezTo>
                <a:cubicBezTo>
                  <a:pt x="958331" y="-11867"/>
                  <a:pt x="1162059" y="36054"/>
                  <a:pt x="1394475" y="0"/>
                </a:cubicBezTo>
                <a:cubicBezTo>
                  <a:pt x="1419923" y="80762"/>
                  <a:pt x="1383872" y="215712"/>
                  <a:pt x="1394475" y="288000"/>
                </a:cubicBezTo>
                <a:cubicBezTo>
                  <a:pt x="1226414" y="343451"/>
                  <a:pt x="1142285" y="247114"/>
                  <a:pt x="915705" y="288000"/>
                </a:cubicBezTo>
                <a:cubicBezTo>
                  <a:pt x="689125" y="328886"/>
                  <a:pt x="644462" y="259606"/>
                  <a:pt x="436936" y="288000"/>
                </a:cubicBezTo>
                <a:cubicBezTo>
                  <a:pt x="229410" y="316394"/>
                  <a:pt x="162356" y="284503"/>
                  <a:pt x="0" y="288000"/>
                </a:cubicBezTo>
                <a:cubicBezTo>
                  <a:pt x="-25232" y="225349"/>
                  <a:pt x="6399" y="99217"/>
                  <a:pt x="0" y="0"/>
                </a:cubicBezTo>
                <a:close/>
              </a:path>
            </a:pathLst>
          </a:custGeom>
          <a:solidFill>
            <a:srgbClr val="AFE6FF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822892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Nächstes Treffen am 11.09.2025  </a:t>
            </a:r>
          </a:p>
        </p:txBody>
      </p:sp>
      <p:pic>
        <p:nvPicPr>
          <p:cNvPr id="4" name="Grafik 3" descr="Karte mit Ortsmarkierung mit einfarbiger Füllung">
            <a:extLst>
              <a:ext uri="{FF2B5EF4-FFF2-40B4-BE49-F238E27FC236}">
                <a16:creationId xmlns:a16="http://schemas.microsoft.com/office/drawing/2014/main" id="{0854363D-F668-D13D-45B2-94D56E3C76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91419" y="2857282"/>
            <a:ext cx="529760" cy="529760"/>
          </a:xfrm>
          <a:prstGeom prst="rect">
            <a:avLst/>
          </a:prstGeom>
        </p:spPr>
      </p:pic>
      <p:pic>
        <p:nvPicPr>
          <p:cNvPr id="12" name="Grafik 11" descr="Volltreffer mit einfarbiger Füllung">
            <a:extLst>
              <a:ext uri="{FF2B5EF4-FFF2-40B4-BE49-F238E27FC236}">
                <a16:creationId xmlns:a16="http://schemas.microsoft.com/office/drawing/2014/main" id="{F24A1D6C-352A-22AA-3539-EC0F458544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142569" y="2902934"/>
            <a:ext cx="469885" cy="469885"/>
          </a:xfrm>
          <a:prstGeom prst="rect">
            <a:avLst/>
          </a:prstGeom>
        </p:spPr>
      </p:pic>
      <p:pic>
        <p:nvPicPr>
          <p:cNvPr id="14" name="Grafik 13" descr="Chevronpfeile mit einfarbiger Füllung">
            <a:extLst>
              <a:ext uri="{FF2B5EF4-FFF2-40B4-BE49-F238E27FC236}">
                <a16:creationId xmlns:a16="http://schemas.microsoft.com/office/drawing/2014/main" id="{C4DE5764-25CA-5DEF-5023-0089C168A41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425324" y="2912796"/>
            <a:ext cx="478520" cy="478520"/>
          </a:xfrm>
          <a:prstGeom prst="rect">
            <a:avLst/>
          </a:prstGeom>
        </p:spPr>
      </p:pic>
      <p:pic>
        <p:nvPicPr>
          <p:cNvPr id="393" name="Grafik 7" descr="Grafik 7">
            <a:extLst>
              <a:ext uri="{FF2B5EF4-FFF2-40B4-BE49-F238E27FC236}">
                <a16:creationId xmlns:a16="http://schemas.microsoft.com/office/drawing/2014/main" id="{500A3DD9-740B-8748-EFDA-F9BBC1B5EB10}"/>
              </a:ext>
            </a:extLst>
          </p:cNvPr>
          <p:cNvPicPr/>
          <p:nvPr/>
        </p:nvPicPr>
        <p:blipFill>
          <a:blip r:embed="rId11"/>
          <a:stretch/>
        </p:blipFill>
        <p:spPr>
          <a:xfrm>
            <a:off x="10428762" y="413927"/>
            <a:ext cx="914040" cy="914040"/>
          </a:xfrm>
          <a:prstGeom prst="rect">
            <a:avLst/>
          </a:prstGeom>
          <a:ln w="12700">
            <a:noFill/>
          </a:ln>
        </p:spPr>
      </p:pic>
      <p:pic>
        <p:nvPicPr>
          <p:cNvPr id="19" name="Grafik 18" descr="Gruppenbrainstorming mit einfarbiger Füllung">
            <a:extLst>
              <a:ext uri="{FF2B5EF4-FFF2-40B4-BE49-F238E27FC236}">
                <a16:creationId xmlns:a16="http://schemas.microsoft.com/office/drawing/2014/main" id="{E8F80162-F5D1-EC61-5FBC-8F7BF362251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337708" y="1674009"/>
            <a:ext cx="832062" cy="83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0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23D3ED00-28F5-E194-9F2E-7A64533FADEE}"/>
              </a:ext>
            </a:extLst>
          </p:cNvPr>
          <p:cNvSpPr txBox="1">
            <a:spLocks/>
          </p:cNvSpPr>
          <p:nvPr/>
        </p:nvSpPr>
        <p:spPr bwMode="auto">
          <a:xfrm>
            <a:off x="630794" y="1672012"/>
            <a:ext cx="10929834" cy="103918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defRPr sz="2000"/>
            </a:pPr>
            <a:r>
              <a:rPr lang="de-DE" sz="2400" dirty="0">
                <a:cs typeface="Fredoka"/>
              </a:rPr>
              <a:t>Alle Inhalte und zugehörige Materialien der Präsentation sind im Rahmen des </a:t>
            </a:r>
          </a:p>
          <a:p>
            <a:pPr marL="0" indent="0" algn="ctr">
              <a:buFont typeface="Arial" panose="020B0604020202020204" pitchFamily="34" charset="0"/>
              <a:buNone/>
              <a:defRPr sz="2000"/>
            </a:pPr>
            <a:r>
              <a:rPr lang="de-DE" sz="2400" dirty="0">
                <a:cs typeface="Fredoka"/>
              </a:rPr>
              <a:t>Projekts </a:t>
            </a:r>
            <a:r>
              <a:rPr lang="de-DE" sz="2400" b="1" dirty="0" err="1">
                <a:cs typeface="Fredoka"/>
              </a:rPr>
              <a:t>DigiSchuKuMPK</a:t>
            </a:r>
            <a:r>
              <a:rPr lang="de-DE" sz="2400" dirty="0">
                <a:cs typeface="Fredoka"/>
              </a:rPr>
              <a:t> </a:t>
            </a:r>
            <a:r>
              <a:rPr lang="de-DE" sz="2400" dirty="0"/>
              <a:t>(CoP3) </a:t>
            </a:r>
            <a:r>
              <a:rPr lang="de-DE" sz="2400" dirty="0">
                <a:cs typeface="Fredoka"/>
              </a:rPr>
              <a:t>entstanden. </a:t>
            </a:r>
            <a:endParaRPr lang="de-DE" sz="2400" dirty="0">
              <a:solidFill>
                <a:schemeClr val="bg2">
                  <a:lumMod val="10000"/>
                </a:schemeClr>
              </a:solidFill>
              <a:cs typeface="Fredoka"/>
            </a:endParaRPr>
          </a:p>
        </p:txBody>
      </p:sp>
      <p:pic>
        <p:nvPicPr>
          <p:cNvPr id="5" name="Grafik 14" descr="Grafik 14">
            <a:extLst>
              <a:ext uri="{FF2B5EF4-FFF2-40B4-BE49-F238E27FC236}">
                <a16:creationId xmlns:a16="http://schemas.microsoft.com/office/drawing/2014/main" id="{40D97B29-B457-6678-03AA-66332E8FC8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tretch/>
        </p:blipFill>
        <p:spPr bwMode="auto">
          <a:xfrm>
            <a:off x="4503924" y="3075763"/>
            <a:ext cx="2052917" cy="761568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rafik 13" descr="Grafik 13">
            <a:extLst>
              <a:ext uri="{FF2B5EF4-FFF2-40B4-BE49-F238E27FC236}">
                <a16:creationId xmlns:a16="http://schemas.microsoft.com/office/drawing/2014/main" id="{4870E1A5-1481-9F11-D677-B246CC7B208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6351045" y="4466956"/>
            <a:ext cx="2052917" cy="1091469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rafik 15" descr="Grafik 15">
            <a:extLst>
              <a:ext uri="{FF2B5EF4-FFF2-40B4-BE49-F238E27FC236}">
                <a16:creationId xmlns:a16="http://schemas.microsoft.com/office/drawing/2014/main" id="{52DC66D0-70BD-C99A-B303-3B6E45E33A7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308128" y="4374992"/>
            <a:ext cx="1934296" cy="118343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Grafik 11" descr="Grafik 11">
            <a:extLst>
              <a:ext uri="{FF2B5EF4-FFF2-40B4-BE49-F238E27FC236}">
                <a16:creationId xmlns:a16="http://schemas.microsoft.com/office/drawing/2014/main" id="{539EBA03-227E-20C8-F728-BD5E2C2E234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>
            <a:off x="3132459" y="4586767"/>
            <a:ext cx="2328551" cy="759882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Grafik 12" descr="Grafik 12">
            <a:extLst>
              <a:ext uri="{FF2B5EF4-FFF2-40B4-BE49-F238E27FC236}">
                <a16:creationId xmlns:a16="http://schemas.microsoft.com/office/drawing/2014/main" id="{6A884F5D-7E90-F9DC-A35B-F902163B8AF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tretch/>
        </p:blipFill>
        <p:spPr bwMode="auto">
          <a:xfrm>
            <a:off x="468549" y="3048416"/>
            <a:ext cx="2798206" cy="7019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7CCE8971-0A67-6FD1-93D9-BB4A0B7592A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tretch/>
        </p:blipFill>
        <p:spPr bwMode="auto">
          <a:xfrm>
            <a:off x="9293997" y="4071711"/>
            <a:ext cx="1729825" cy="1789993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520920E4-25EF-A199-3DC2-9CFD13ED5EFB}"/>
              </a:ext>
            </a:extLst>
          </p:cNvPr>
          <p:cNvSpPr txBox="1"/>
          <p:nvPr/>
        </p:nvSpPr>
        <p:spPr bwMode="auto">
          <a:xfrm>
            <a:off x="9275391" y="3550284"/>
            <a:ext cx="3199909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4AC9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DigiSchuKuMPK</a:t>
            </a:r>
            <a:endParaRPr lang="en-US" sz="2000" b="1" dirty="0">
              <a:solidFill>
                <a:srgbClr val="4AC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53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Kantumruy Pro"/>
        <a:ea typeface="Kantumruy Pro"/>
        <a:cs typeface="Kantumruy Pro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Kantumruy Pro"/>
        <a:ea typeface="Kantumruy Pro"/>
        <a:cs typeface="Kantumruy Pro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258</Words>
  <Application>Microsoft Office PowerPoint</Application>
  <PresentationFormat>Breitbild</PresentationFormat>
  <Paragraphs>55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13" baseType="lpstr">
      <vt:lpstr>Arial</vt:lpstr>
      <vt:lpstr>Calibri</vt:lpstr>
      <vt:lpstr>Fredoka</vt:lpstr>
      <vt:lpstr>Fredoka regular</vt:lpstr>
      <vt:lpstr>Kantumruy Pro</vt:lpstr>
      <vt:lpstr>Symbol</vt:lpstr>
      <vt:lpstr>Wingdings</vt:lpstr>
      <vt:lpstr>Office</vt:lpstr>
      <vt:lpstr>Office</vt:lpstr>
      <vt:lpstr>PowerPoint-Präsentation</vt:lpstr>
      <vt:lpstr>Beispiel: Moderationskartenaufbau (Tisch)</vt:lpstr>
      <vt:lpstr>Beispiel: Moderationskartenaufbau (Tisch)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Dapper-Saalfels</dc:creator>
  <dc:description/>
  <cp:lastModifiedBy>Nicol Sperling</cp:lastModifiedBy>
  <cp:revision>146</cp:revision>
  <cp:lastPrinted>2024-10-21T07:57:46Z</cp:lastPrinted>
  <dcterms:modified xsi:type="dcterms:W3CDTF">2026-05-15T11:02:00Z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22</vt:i4>
  </property>
  <property fmtid="{D5CDD505-2E9C-101B-9397-08002B2CF9AE}" pid="3" name="PresentationFormat">
    <vt:lpwstr>Breitbild</vt:lpwstr>
  </property>
  <property fmtid="{D5CDD505-2E9C-101B-9397-08002B2CF9AE}" pid="4" name="Slides">
    <vt:i4>22</vt:i4>
  </property>
</Properties>
</file>