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</p:sldMasterIdLst>
  <p:notesMasterIdLst>
    <p:notesMasterId r:id="rId5"/>
  </p:notesMasterIdLst>
  <p:sldIdLst>
    <p:sldId id="256" r:id="rId3"/>
    <p:sldId id="257" r:id="rId4"/>
  </p:sldIdLst>
  <p:sldSz cx="7559675" cy="1069181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5C3808-7A9E-D603-5404-E759DF52D1C1}" name="Marleen Eggers" initials="ME" userId="8648cee4f545b23a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 Sperling" initials="NS" lastIdx="2" clrIdx="0">
    <p:extLst>
      <p:ext uri="{19B8F6BF-5375-455C-9EA6-DF929625EA0E}">
        <p15:presenceInfo xmlns:p15="http://schemas.microsoft.com/office/powerpoint/2012/main" userId="S-1-5-21-2984626818-1625470374-1399395984-1161" providerId="AD"/>
      </p:ext>
    </p:extLst>
  </p:cmAuthor>
  <p:cmAuthor id="2" name="Lea Rothmann" initials="LR" lastIdx="6" clrIdx="1">
    <p:extLst>
      <p:ext uri="{19B8F6BF-5375-455C-9EA6-DF929625EA0E}">
        <p15:presenceInfo xmlns:p15="http://schemas.microsoft.com/office/powerpoint/2012/main" userId="7d5e9d69f5ee064e" providerId="Windows Live"/>
      </p:ext>
    </p:extLst>
  </p:cmAuthor>
  <p:cmAuthor id="3" name="Menge, Claudia" initials="MC" lastIdx="4" clrIdx="2">
    <p:extLst>
      <p:ext uri="{19B8F6BF-5375-455C-9EA6-DF929625EA0E}">
        <p15:presenceInfo xmlns:p15="http://schemas.microsoft.com/office/powerpoint/2012/main" userId="S-1-5-21-1116318960-169062196-1480069825-80440" providerId="AD"/>
      </p:ext>
    </p:extLst>
  </p:cmAuthor>
  <p:cmAuthor id="4" name="Zschiesche, Barbara" initials="ZB" lastIdx="3" clrIdx="3">
    <p:extLst>
      <p:ext uri="{19B8F6BF-5375-455C-9EA6-DF929625EA0E}">
        <p15:presenceInfo xmlns:p15="http://schemas.microsoft.com/office/powerpoint/2012/main" userId="S-1-5-21-1116318960-169062196-1480069825-30659" providerId="AD"/>
      </p:ext>
    </p:extLst>
  </p:cmAuthor>
  <p:cmAuthor id="5" name="von Dapper-Saalfels, Tina" initials="vDST" lastIdx="2" clrIdx="4">
    <p:extLst>
      <p:ext uri="{19B8F6BF-5375-455C-9EA6-DF929625EA0E}">
        <p15:presenceInfo xmlns:p15="http://schemas.microsoft.com/office/powerpoint/2012/main" userId="S-1-5-21-1116318960-169062196-1480069825-378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9" autoAdjust="0"/>
    <p:restoredTop sz="94660"/>
  </p:normalViewPr>
  <p:slideViewPr>
    <p:cSldViewPr snapToGrid="0">
      <p:cViewPr varScale="1">
        <p:scale>
          <a:sx n="45" d="100"/>
          <a:sy n="45" d="100"/>
        </p:scale>
        <p:origin x="13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Folie mittels Klicken verschieben</a:t>
            </a: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der Notizen mittels Klicken bearbeiten</a:t>
            </a:r>
          </a:p>
        </p:txBody>
      </p:sp>
      <p:sp>
        <p:nvSpPr>
          <p:cNvPr id="11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&lt;Kopfzeile&gt;</a:t>
            </a:r>
          </a:p>
        </p:txBody>
      </p:sp>
      <p:sp>
        <p:nvSpPr>
          <p:cNvPr id="111" name="PlaceHolder 4"/>
          <p:cNvSpPr>
            <a:spLocks noGrp="1"/>
          </p:cNvSpPr>
          <p:nvPr>
            <p:ph type="dt" idx="3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&lt;Datum/Uhrzeit&gt;</a:t>
            </a:r>
          </a:p>
        </p:txBody>
      </p:sp>
      <p:sp>
        <p:nvSpPr>
          <p:cNvPr id="112" name="PlaceHolder 5"/>
          <p:cNvSpPr>
            <a:spLocks noGrp="1"/>
          </p:cNvSpPr>
          <p:nvPr>
            <p:ph type="ftr" idx="3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13" name="PlaceHolder 6"/>
          <p:cNvSpPr>
            <a:spLocks noGrp="1"/>
          </p:cNvSpPr>
          <p:nvPr>
            <p:ph type="sldNum" idx="3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buNone/>
            </a:pPr>
            <a:fld id="{74946F70-283E-4123-B2A8-C09AD173F321}" type="slidenum"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‹Nr.›</a:t>
            </a:fld>
            <a:endParaRPr lang="de-DE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sldNum" idx="3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566FF71-D8C2-4551-B1D4-0C8AECA69542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sldNum" idx="3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C3F807E-D943-4D06-A682-6B3EFE2698A2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2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eg"/><Relationship Id="rId5" Type="http://schemas.openxmlformats.org/officeDocument/2006/relationships/image" Target="../media/image12.sv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11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/4.0/legalcode.de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3.png"/><Relationship Id="rId9" Type="http://schemas.openxmlformats.org/officeDocument/2006/relationships/hyperlink" Target="https://creativecommons.org/licenses/by/4.0/legalcode.de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einzeili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Grafik 7"/>
          <p:cNvPicPr/>
          <p:nvPr/>
        </p:nvPicPr>
        <p:blipFill>
          <a:blip r:embed="rId4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Grafik 10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719280" y="121032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einzeilig</a:t>
            </a:r>
            <a:endParaRPr lang="en-US" sz="2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60164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pic>
        <p:nvPicPr>
          <p:cNvPr id="9" name="Grafik 2"/>
          <p:cNvPicPr/>
          <p:nvPr/>
        </p:nvPicPr>
        <p:blipFill>
          <a:blip r:embed="rId7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0" name="Gruppieren 14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11" name="Grafik 11"/>
            <p:cNvPicPr/>
            <p:nvPr/>
          </p:nvPicPr>
          <p:blipFill>
            <a:blip r:embed="rId8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" name="Grafik 12"/>
            <p:cNvPicPr/>
            <p:nvPr/>
          </p:nvPicPr>
          <p:blipFill>
            <a:blip r:embed="rId9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" name="Textfeld 3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10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Format des Titeltextes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19840" y="2846160"/>
            <a:ext cx="651996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dt" idx="16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ftr" idx="17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sldNum" idx="18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108893B-34CA-4776-9429-0A8316F1D002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15880" y="2665440"/>
            <a:ext cx="6519960" cy="4447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49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49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15880" y="7155000"/>
            <a:ext cx="6519960" cy="2338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dt" idx="19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ftr" idx="20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89" name="PlaceHolder 5"/>
          <p:cNvSpPr>
            <a:spLocks noGrp="1"/>
          </p:cNvSpPr>
          <p:nvPr>
            <p:ph type="sldNum" idx="21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6FCA46D-FD99-4802-8150-A46A1E411124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19840" y="2846160"/>
            <a:ext cx="321264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3827160" y="2846160"/>
            <a:ext cx="321264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dt" idx="22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ftr" idx="23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95" name="PlaceHolder 6"/>
          <p:cNvSpPr>
            <a:spLocks noGrp="1"/>
          </p:cNvSpPr>
          <p:nvPr>
            <p:ph type="sldNum" idx="24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96731FD-2530-4F5B-BD92-15579D506C8D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2056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20560" y="2621160"/>
            <a:ext cx="3197880" cy="128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20560" y="3905640"/>
            <a:ext cx="3197880" cy="574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3827160" y="2621160"/>
            <a:ext cx="3213360" cy="128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body"/>
          </p:nvPr>
        </p:nvSpPr>
        <p:spPr>
          <a:xfrm>
            <a:off x="3827160" y="3905640"/>
            <a:ext cx="3213360" cy="574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dt" idx="25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2" name="PlaceHolder 7"/>
          <p:cNvSpPr>
            <a:spLocks noGrp="1"/>
          </p:cNvSpPr>
          <p:nvPr>
            <p:ph type="ftr" idx="26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03" name="PlaceHolder 8"/>
          <p:cNvSpPr>
            <a:spLocks noGrp="1"/>
          </p:cNvSpPr>
          <p:nvPr>
            <p:ph type="sldNum" idx="27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3D56F13-AD17-4FC9-9B79-BA754F9ACEBF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dt" idx="28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ftr" idx="29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07" name="PlaceHolder 4"/>
          <p:cNvSpPr>
            <a:spLocks noGrp="1"/>
          </p:cNvSpPr>
          <p:nvPr>
            <p:ph type="sldNum" idx="30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BB1E82F-8FD4-4594-B67D-4337827F56E7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einzeilig Seitenzah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rafik 6"/>
          <p:cNvPicPr/>
          <p:nvPr/>
        </p:nvPicPr>
        <p:blipFill>
          <a:blip r:embed="rId2"/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Grafik 10"/>
          <p:cNvPicPr/>
          <p:nvPr/>
        </p:nvPicPr>
        <p:blipFill>
          <a:blip r:embed="rId3"/>
          <a:stretch/>
        </p:blipFill>
        <p:spPr>
          <a:xfrm>
            <a:off x="719280" y="121032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einzeilig</a:t>
            </a:r>
            <a:endParaRPr lang="en-US" sz="2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60164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46" name="Grafik 2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6624720" y="192960"/>
            <a:ext cx="729720" cy="25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PlaceHolder 5"/>
          <p:cNvSpPr>
            <a:spLocks noGrp="1"/>
          </p:cNvSpPr>
          <p:nvPr>
            <p:ph type="body" hasCustomPrompt="1"/>
          </p:nvPr>
        </p:nvSpPr>
        <p:spPr>
          <a:xfrm>
            <a:off x="6624720" y="231120"/>
            <a:ext cx="729720" cy="17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ctr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chemeClr val="lt1"/>
                </a:solidFill>
                <a:effectLst/>
                <a:uFillTx/>
                <a:latin typeface="Fredoka regular"/>
                <a:ea typeface="Arial"/>
              </a:rPr>
              <a:t>Seite A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48" name="Grafik 3"/>
          <p:cNvPicPr/>
          <p:nvPr/>
        </p:nvPicPr>
        <p:blipFill>
          <a:blip r:embed="rId6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Grafik 5"/>
          <p:cNvPicPr/>
          <p:nvPr/>
        </p:nvPicPr>
        <p:blipFill>
          <a:blip r:embed="rId7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0" name="Gruppieren 11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51" name="Grafik 12"/>
            <p:cNvPicPr/>
            <p:nvPr/>
          </p:nvPicPr>
          <p:blipFill>
            <a:blip r:embed="rId8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2" name="Grafik 13"/>
            <p:cNvPicPr/>
            <p:nvPr/>
          </p:nvPicPr>
          <p:blipFill>
            <a:blip r:embed="rId9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3" name="Textfeld 1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10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zweizeili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rafik 6"/>
          <p:cNvPicPr/>
          <p:nvPr/>
        </p:nvPicPr>
        <p:blipFill>
          <a:blip r:embed="rId2"/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Grafik 10"/>
          <p:cNvPicPr/>
          <p:nvPr/>
        </p:nvPicPr>
        <p:blipFill>
          <a:blip r:embed="rId3"/>
          <a:stretch/>
        </p:blipFill>
        <p:spPr>
          <a:xfrm>
            <a:off x="719280" y="161064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543600"/>
            <a:ext cx="5905080" cy="77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ts val="3359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                                           zweizeilig</a:t>
            </a:r>
            <a:endParaRPr lang="en-US" sz="2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99692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pic>
        <p:nvPicPr>
          <p:cNvPr id="60" name="Grafik 2"/>
          <p:cNvPicPr/>
          <p:nvPr/>
        </p:nvPicPr>
        <p:blipFill>
          <a:blip r:embed="rId4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Grafik 3"/>
          <p:cNvPicPr/>
          <p:nvPr/>
        </p:nvPicPr>
        <p:blipFill>
          <a:blip r:embed="rId5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2" name="Gruppieren 5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63" name="Grafik 8"/>
            <p:cNvPicPr/>
            <p:nvPr/>
          </p:nvPicPr>
          <p:blipFill>
            <a:blip r:embed="rId6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" name="Grafik 15"/>
            <p:cNvPicPr/>
            <p:nvPr/>
          </p:nvPicPr>
          <p:blipFill>
            <a:blip r:embed="rId7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5" name="Textfeld 1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8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zweizeilig Seitenzah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fik 6"/>
          <p:cNvPicPr/>
          <p:nvPr/>
        </p:nvPicPr>
        <p:blipFill>
          <a:blip r:embed="rId2"/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" name="Grafik 10"/>
          <p:cNvPicPr/>
          <p:nvPr/>
        </p:nvPicPr>
        <p:blipFill>
          <a:blip r:embed="rId3"/>
          <a:stretch/>
        </p:blipFill>
        <p:spPr>
          <a:xfrm>
            <a:off x="719280" y="161064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543600"/>
            <a:ext cx="5905080" cy="77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ts val="3359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                                           zweizeilig</a:t>
            </a:r>
            <a:endParaRPr lang="en-US" sz="2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99692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72" name="Grafik 1"/>
          <p:cNvPicPr/>
          <p:nvPr/>
        </p:nvPicPr>
        <p:blipFill>
          <a:blip r:embed="rId4"/>
          <a:stretch/>
        </p:blipFill>
        <p:spPr>
          <a:xfrm>
            <a:off x="6624720" y="192960"/>
            <a:ext cx="729720" cy="25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PlaceHolder 5"/>
          <p:cNvSpPr>
            <a:spLocks noGrp="1"/>
          </p:cNvSpPr>
          <p:nvPr>
            <p:ph type="body" hasCustomPrompt="1"/>
          </p:nvPr>
        </p:nvSpPr>
        <p:spPr>
          <a:xfrm>
            <a:off x="6624720" y="231120"/>
            <a:ext cx="729720" cy="17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ctr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chemeClr val="lt1"/>
                </a:solidFill>
                <a:effectLst/>
                <a:uFillTx/>
                <a:latin typeface="Fredoka regular"/>
                <a:ea typeface="Arial"/>
              </a:rPr>
              <a:t>Seite A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74" name="Grafik 4"/>
          <p:cNvPicPr/>
          <p:nvPr/>
        </p:nvPicPr>
        <p:blipFill>
          <a:blip r:embed="rId5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" name="Grafik 5"/>
          <p:cNvPicPr/>
          <p:nvPr/>
        </p:nvPicPr>
        <p:blipFill>
          <a:blip r:embed="rId6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6" name="Gruppieren 15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77" name="Grafik 16"/>
            <p:cNvPicPr/>
            <p:nvPr/>
          </p:nvPicPr>
          <p:blipFill>
            <a:blip r:embed="rId7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Grafik 17"/>
            <p:cNvPicPr/>
            <p:nvPr/>
          </p:nvPicPr>
          <p:blipFill>
            <a:blip r:embed="rId8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9" name="Textfeld 3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9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dt" idx="1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2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sldNum" idx="3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E0F4F02-6529-4BB7-B12B-9522E5CFDC67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20560" y="712800"/>
            <a:ext cx="2437920" cy="249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213720" y="1539360"/>
            <a:ext cx="3826800" cy="759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20560" y="3207600"/>
            <a:ext cx="2437920" cy="594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1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dt" idx="4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ftr" idx="5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23" name="PlaceHolder 6"/>
          <p:cNvSpPr>
            <a:spLocks noGrp="1"/>
          </p:cNvSpPr>
          <p:nvPr>
            <p:ph type="sldNum" idx="6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529D12D-862A-4B71-9BCA-3A52F1BDA060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20560" y="712800"/>
            <a:ext cx="2437920" cy="249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213720" y="1539360"/>
            <a:ext cx="3826800" cy="7597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Bild durch Klicken auf Symbol hinzufügen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20560" y="3207600"/>
            <a:ext cx="2437920" cy="594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1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dt" idx="7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8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29" name="PlaceHolder 6"/>
          <p:cNvSpPr>
            <a:spLocks noGrp="1"/>
          </p:cNvSpPr>
          <p:nvPr>
            <p:ph type="sldNum" idx="9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EB9F620-D54A-4D6C-97C0-C3D9FC73D626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19840" y="2846160"/>
            <a:ext cx="6519960" cy="6783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10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11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34" name="PlaceHolder 5"/>
          <p:cNvSpPr>
            <a:spLocks noGrp="1"/>
          </p:cNvSpPr>
          <p:nvPr>
            <p:ph type="sldNum" idx="12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2CEC98F-1647-4373-B9FE-0A4ABBBDB16E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409720" y="569160"/>
            <a:ext cx="1629720" cy="9060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19840" y="569160"/>
            <a:ext cx="4795200" cy="9060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13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ftr" idx="14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39" name="PlaceHolder 5"/>
          <p:cNvSpPr>
            <a:spLocks noGrp="1"/>
          </p:cNvSpPr>
          <p:nvPr>
            <p:ph type="sldNum" idx="15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0BC3F3A-E75A-4FE2-BE04-23C2394C9700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 dirty="0">
                <a:solidFill>
                  <a:schemeClr val="dk1"/>
                </a:solidFill>
                <a:effectLst/>
                <a:uFillTx/>
                <a:latin typeface="Fredoka Medium"/>
                <a:ea typeface="Arial"/>
              </a:rPr>
              <a:t>Ablaufplan – Grundlagenmodul 2</a:t>
            </a: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  <a:ea typeface="Arial"/>
            </a:endParaRPr>
          </a:p>
        </p:txBody>
      </p:sp>
      <p:sp>
        <p:nvSpPr>
          <p:cNvPr id="116" name="Textfeld 1"/>
          <p:cNvSpPr/>
          <p:nvPr/>
        </p:nvSpPr>
        <p:spPr>
          <a:xfrm>
            <a:off x="199080" y="10285200"/>
            <a:ext cx="3365640" cy="27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de-DE" sz="600" dirty="0">
                <a:solidFill>
                  <a:srgbClr val="9D9D9C"/>
                </a:solidFill>
                <a:latin typeface="Fredoka regular"/>
                <a:cs typeface="Fredoka regular"/>
              </a:rPr>
              <a:t>Tina von Dapper-Saalfels, Dr. Barbara Zschiesche, Prof. Dr. Julia Gerick, Jana Schlöpker, Nicol Sperling, Prof. Dr. Sonja Nonte, </a:t>
            </a:r>
            <a:endParaRPr lang="de-DE" sz="800" dirty="0"/>
          </a:p>
        </p:txBody>
      </p:sp>
      <p:graphicFrame>
        <p:nvGraphicFramePr>
          <p:cNvPr id="117" name="Tabelle 2"/>
          <p:cNvGraphicFramePr/>
          <p:nvPr>
            <p:extLst>
              <p:ext uri="{D42A27DB-BD31-4B8C-83A1-F6EECF244321}">
                <p14:modId xmlns:p14="http://schemas.microsoft.com/office/powerpoint/2010/main" val="2690300785"/>
              </p:ext>
            </p:extLst>
          </p:nvPr>
        </p:nvGraphicFramePr>
        <p:xfrm>
          <a:off x="447480" y="1174320"/>
          <a:ext cx="6435720" cy="6705600"/>
        </p:xfrm>
        <a:graphic>
          <a:graphicData uri="http://schemas.openxmlformats.org/drawingml/2006/table">
            <a:tbl>
              <a:tblPr/>
              <a:tblGrid>
                <a:gridCol w="63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664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Dauer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(ca.)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Inhalte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Didaktisch- methodischer Kommentar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Zusätzliche Materialien 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1109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15 min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Einstieg und Warm-up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Begrüßung sowie Blick zurück und Blick nach vorne.</a:t>
                      </a: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Die zentralen Prozessschritte seit GM1 werden in einer Übersicht dargestellt. </a:t>
                      </a: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Die Teilnehmenden berichten in einer kurzen Austauschrunde anhand von Impulsfragen </a:t>
                      </a: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+mn-ea"/>
                          <a:cs typeface="Fredoka regular"/>
                        </a:rPr>
                        <a:t>(siehe hierzu auch Präsentation) </a:t>
                      </a: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über wahrgenommene Veränderungen durch die Zusammenarbeit seit GM1.</a:t>
                      </a:r>
                      <a:endParaRPr lang="de-DE" sz="1200" b="0" u="none" strike="sngStrike" dirty="0">
                        <a:solidFill>
                          <a:schemeClr val="tx1"/>
                        </a:solidFill>
                        <a:effectLst/>
                        <a:uFillTx/>
                        <a:latin typeface="Fredoka regular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Der Ablauf der Zusammenarbeit sowie die Impulsfragen </a:t>
                      </a: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orientieren sich an den 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Themen, die im GM1 und SM1 identifiziert wurden.</a:t>
                      </a:r>
                      <a:endParaRPr lang="de-DE" sz="1200" b="0" u="none" strike="noStrike" dirty="0">
                        <a:solidFill>
                          <a:srgbClr val="FF0000"/>
                        </a:solidFill>
                        <a:effectLst/>
                        <a:uFillTx/>
                        <a:latin typeface="Fredoka regular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Laptop/Beamer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 pitchFamily="2" charset="-79"/>
                          <a:ea typeface="Arial"/>
                          <a:cs typeface="Fredoka regular" pitchFamily="2" charset="-79"/>
                        </a:rPr>
                        <a:t>Präsentation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1109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10 min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 pitchFamily="2" charset="-79"/>
                          <a:cs typeface="Fredoka regular" pitchFamily="2" charset="-79"/>
                        </a:rPr>
                        <a:t>Entwicklungszyklus</a:t>
                      </a: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 pitchFamily="2" charset="-79"/>
                          <a:cs typeface="Fredoka regular" pitchFamily="2" charset="-79"/>
                        </a:rPr>
                        <a:t>Der Verlauf der Schulentwicklung wird anhand eines Schaubildes (Zyklus der datengestützten Schulentwicklung) zusammengefasst.</a:t>
                      </a: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marR="0" lvl="0" indent="-171360" algn="l" defTabSz="756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>
                          <a:srgbClr val="000000"/>
                        </a:buClr>
                        <a:buSzTx/>
                        <a:buFont typeface="Symbol" charset="2"/>
                        <a:buChar char=""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edoka regular"/>
                          <a:ea typeface="+mn-ea"/>
                          <a:cs typeface="+mn-cs"/>
                        </a:rPr>
                        <a:t>Für das Schaubild können Beispielabbildungen zur durchgeführten Erhebung und Auswertung von Daten eingefügt werden. Einzelne Stichpunkte können je nach den erhobenen Datenarten angepasst werden.</a:t>
                      </a:r>
                      <a:endParaRPr kumimoji="0" lang="de-D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Laptop/Beamer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Präsentation</a:t>
                      </a: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199957"/>
                  </a:ext>
                </a:extLst>
              </a:tr>
              <a:tr h="802800">
                <a:tc>
                  <a:txBody>
                    <a:bodyPr/>
                    <a:lstStyle/>
                    <a:p>
                      <a:pPr marL="0" marR="0" lvl="0" indent="0" algn="l" defTabSz="756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+mn-ea"/>
                        </a:rPr>
                        <a:t>15 min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  <a:p>
                      <a:pPr marL="0" algn="l" defTabSz="756000" rtl="0" eaLnBrk="1" latinLnBrk="0" hangingPunct="1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endParaRPr lang="de-DE" sz="1200" b="0" u="none" strike="noStrike" kern="1200" dirty="0">
                        <a:solidFill>
                          <a:schemeClr val="tx1"/>
                        </a:solidFill>
                        <a:effectLst/>
                        <a:uFillTx/>
                        <a:latin typeface="Calibri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1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Input</a:t>
                      </a: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Kompakter fachlicher Input zu einem vorab mitgeteilten Thema</a:t>
                      </a: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panose="05050102010706020507" pitchFamily="18" charset="2"/>
                        <a:buChar char="-"/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Der Schwerpunkt liegt auf praxisnahen Beispielen zur Integration in den schulischen/pädagogischen Alltag</a:t>
                      </a: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+mn-ea"/>
                        </a:rPr>
                        <a:t>Laptop/ Beamer</a:t>
                      </a:r>
                      <a:endParaRPr lang="de-DE" sz="12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 pitchFamily="2" charset="-79"/>
                          <a:ea typeface="+mn-ea"/>
                          <a:cs typeface="Fredoka regular" pitchFamily="2" charset="-79"/>
                        </a:rPr>
                        <a:t>Präsentation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</a:rPr>
                        <a:t>Ggf. Handreichungen </a:t>
                      </a:r>
                      <a:endParaRPr lang="de-DE" sz="12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Fredoka regular" pitchFamily="2" charset="-79"/>
                        <a:ea typeface="Arial"/>
                        <a:cs typeface="Fredoka regular" pitchFamily="2" charset="-79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8178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 dirty="0">
                <a:solidFill>
                  <a:schemeClr val="dk1"/>
                </a:solidFill>
                <a:effectLst/>
                <a:uFillTx/>
                <a:latin typeface="Fredoka Medium"/>
                <a:ea typeface="Arial"/>
              </a:rPr>
              <a:t>Ablaufplan – Grundlagenmodul 2</a:t>
            </a: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  <a:ea typeface="Arial"/>
            </a:endParaRPr>
          </a:p>
        </p:txBody>
      </p:sp>
      <p:sp>
        <p:nvSpPr>
          <p:cNvPr id="121" name="Textfeld 1"/>
          <p:cNvSpPr/>
          <p:nvPr/>
        </p:nvSpPr>
        <p:spPr>
          <a:xfrm>
            <a:off x="199080" y="10285200"/>
            <a:ext cx="336564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de-DE" sz="600" dirty="0">
                <a:solidFill>
                  <a:srgbClr val="9D9D9C"/>
                </a:solidFill>
                <a:latin typeface="Fredoka regular"/>
                <a:cs typeface="Fredoka regular"/>
              </a:rPr>
              <a:t>Tina von Dapper-Saalfels, Dr. Barbara Zschiesche, Prof. Dr. Julia Gerick, Jana Schlöpker, Nicol Sperling, Prof. Dr. Sonja Nonte, </a:t>
            </a:r>
            <a:endParaRPr lang="de-DE" sz="800" dirty="0"/>
          </a:p>
          <a:p>
            <a:pPr defTabSz="457200">
              <a:lnSpc>
                <a:spcPct val="100000"/>
              </a:lnSpc>
            </a:pP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22" name="Tabelle 2"/>
          <p:cNvGraphicFramePr/>
          <p:nvPr>
            <p:extLst>
              <p:ext uri="{D42A27DB-BD31-4B8C-83A1-F6EECF244321}">
                <p14:modId xmlns:p14="http://schemas.microsoft.com/office/powerpoint/2010/main" val="2695086554"/>
              </p:ext>
            </p:extLst>
          </p:nvPr>
        </p:nvGraphicFramePr>
        <p:xfrm>
          <a:off x="447480" y="1174320"/>
          <a:ext cx="6435720" cy="5532120"/>
        </p:xfrm>
        <a:graphic>
          <a:graphicData uri="http://schemas.openxmlformats.org/drawingml/2006/table">
            <a:tbl>
              <a:tblPr/>
              <a:tblGrid>
                <a:gridCol w="63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664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Dauer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(ca.)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Inhalte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6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+mn-ea"/>
                          <a:cs typeface="Fredoka regular"/>
                        </a:rPr>
                        <a:t>Didaktisch- methodischer Kommentar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Zusätzliche Materialien 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868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15-25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 min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Gemeinsame Arbeitsphase (Lernentwicklung im Fokus)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cs typeface="Fredoka regular"/>
                        </a:rPr>
                        <a:t>Die Teilnehmenden analysieren den Status quo, reflektieren Erfahrungen (im Hinblick auf digitale Tools und datengestützte Verfahren), abgestimmt auf den nächsten Schritt des Datennutzungszyklus.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cs typeface="Fredoka regular"/>
                        </a:rPr>
                        <a:t>Die Diskussionsergebnisse werden von einer Person (z. B. in einem strukturierten Raster mit  Ist-Zustand, Herausforderungen, Erkenntnisse) in einem digitalen Tool (z. B. TaskCards, OneNote) dokumentiert.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+mn-ea"/>
                          <a:cs typeface="Fredoka regular"/>
                        </a:rPr>
                        <a:t>Laptop/ Beamer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+mn-ea"/>
                          <a:cs typeface="Fredoka regular"/>
                        </a:rPr>
                        <a:t>Digitales Tool für Notizen</a:t>
                      </a: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261313"/>
                  </a:ext>
                </a:extLst>
              </a:tr>
              <a:tr h="113868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20-45</a:t>
                      </a:r>
                      <a:r>
                        <a:rPr lang="de-DE" sz="1200" b="0" u="none" strike="noStrike" dirty="0">
                          <a:solidFill>
                            <a:srgbClr val="FF0000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 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min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Austauschphase in Kleingruppen</a:t>
                      </a: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+mn-ea"/>
                          <a:cs typeface="Fredoka regular"/>
                        </a:rPr>
                        <a:t>Thematische Schwerpunkte werden auf Kleing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ruppen aufgeteilt und bearbeitet. 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panose="05050102010706020507" pitchFamily="18" charset="2"/>
                        <a:buChar char="-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+mn-ea"/>
                          <a:cs typeface="Fredoka regular"/>
                        </a:rPr>
                        <a:t>Die Ergebnisse können auf einer Poster- oder Kartenvorlage festgehalten werden.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Räume und Gruppentische (für 4-6 Personen)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Poster/Karten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Stifte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82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15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Abschlussreflexion</a:t>
                      </a: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cs typeface="Fredoka regular"/>
                        </a:rPr>
                        <a:t>Reflexion und Feedback über erfüllte/nicht erfüllte Erwartungen an die Zusammenarbeit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756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>
                          <a:srgbClr val="000000"/>
                        </a:buClr>
                        <a:buSzTx/>
                        <a:buFont typeface="Symbol" panose="05050102010706020507" pitchFamily="18" charset="2"/>
                        <a:buChar char="-"/>
                        <a:tabLst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Fredoka regular"/>
                          <a:ea typeface="+mn-ea"/>
                          <a:cs typeface="Fredoka regular"/>
                        </a:rPr>
                        <a:t>Reflexions- und Feedbackfragen (z. B. über Mentimeter) beantworten lassen und im Anschluss gemeinsam besprechen 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+mn-ea"/>
                        </a:rPr>
                        <a:t>(für Beispielfragen s. „Präsentation zu GM2). 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Fredoka regular"/>
                        <a:ea typeface="Arial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Laptop/ Beamer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  <a:cs typeface="Fredoka regular"/>
                        </a:rPr>
                        <a:t>Mentimeter o.ä.</a:t>
                      </a: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Fredoka regular"/>
                          <a:cs typeface="Fredoka regular"/>
                        </a:rPr>
                        <a:t>Präsentation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  <a:cs typeface="Fredoka regular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Textfeld 4">
            <a:extLst>
              <a:ext uri="{FF2B5EF4-FFF2-40B4-BE49-F238E27FC236}">
                <a16:creationId xmlns:a16="http://schemas.microsoft.com/office/drawing/2014/main" id="{1AFDC240-AEA8-4BA5-8262-F05FEBDEBA6D}"/>
              </a:ext>
            </a:extLst>
          </p:cNvPr>
          <p:cNvSpPr/>
          <p:nvPr/>
        </p:nvSpPr>
        <p:spPr>
          <a:xfrm>
            <a:off x="433832" y="7127298"/>
            <a:ext cx="6515640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18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defTabSz="457200">
              <a:lnSpc>
                <a:spcPct val="100000"/>
              </a:lnSpc>
            </a:pPr>
            <a:r>
              <a:rPr lang="de-DE" sz="18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_____________________________________________________________________________________________________________________________________________________________________</a:t>
            </a:r>
            <a:endParaRPr lang="de-DE" sz="1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415</Words>
  <Application>Microsoft Office PowerPoint</Application>
  <PresentationFormat>Benutzerdefiniert</PresentationFormat>
  <Paragraphs>59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Fredoka bold</vt:lpstr>
      <vt:lpstr>Fredoka Light</vt:lpstr>
      <vt:lpstr>Fredoka Medium</vt:lpstr>
      <vt:lpstr>Fredoka regular</vt:lpstr>
      <vt:lpstr>Symbol</vt:lpstr>
      <vt:lpstr>Office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Bernd Stratmann</dc:creator>
  <dc:description/>
  <cp:lastModifiedBy>Nicol Sperling</cp:lastModifiedBy>
  <cp:revision>76</cp:revision>
  <dcterms:created xsi:type="dcterms:W3CDTF">2025-06-18T12:51:37Z</dcterms:created>
  <dcterms:modified xsi:type="dcterms:W3CDTF">2026-05-15T11:18:37Z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3</vt:r8>
  </property>
  <property fmtid="{D5CDD505-2E9C-101B-9397-08002B2CF9AE}" pid="3" name="PresentationFormat">
    <vt:lpwstr>Benutzerdefiniert</vt:lpwstr>
  </property>
  <property fmtid="{D5CDD505-2E9C-101B-9397-08002B2CF9AE}" pid="4" name="Slides">
    <vt:r8>3</vt:r8>
  </property>
</Properties>
</file>